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7" r:id="rId3"/>
  </p:sldMasterIdLst>
  <p:notesMasterIdLst>
    <p:notesMasterId r:id="rId24"/>
  </p:notesMasterIdLst>
  <p:sldIdLst>
    <p:sldId id="257" r:id="rId4"/>
    <p:sldId id="258" r:id="rId5"/>
    <p:sldId id="263" r:id="rId6"/>
    <p:sldId id="272" r:id="rId7"/>
    <p:sldId id="273" r:id="rId8"/>
    <p:sldId id="274" r:id="rId9"/>
    <p:sldId id="275" r:id="rId10"/>
    <p:sldId id="282" r:id="rId11"/>
    <p:sldId id="271" r:id="rId12"/>
    <p:sldId id="279" r:id="rId13"/>
    <p:sldId id="280" r:id="rId14"/>
    <p:sldId id="281" r:id="rId15"/>
    <p:sldId id="276" r:id="rId16"/>
    <p:sldId id="277" r:id="rId17"/>
    <p:sldId id="267" r:id="rId18"/>
    <p:sldId id="268" r:id="rId19"/>
    <p:sldId id="269" r:id="rId20"/>
    <p:sldId id="278" r:id="rId21"/>
    <p:sldId id="260"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varScale="1">
        <p:scale>
          <a:sx n="122" d="100"/>
          <a:sy n="122" d="100"/>
        </p:scale>
        <p:origin x="96" y="23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72220-49F4-47A1-95DB-76FDAD6E65F8}"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53AA8-A33A-4608-8497-496D74666697}" type="slidenum">
              <a:rPr lang="en-US" smtClean="0"/>
              <a:t>‹#›</a:t>
            </a:fld>
            <a:endParaRPr lang="en-US"/>
          </a:p>
        </p:txBody>
      </p:sp>
    </p:spTree>
    <p:extLst>
      <p:ext uri="{BB962C8B-B14F-4D97-AF65-F5344CB8AC3E}">
        <p14:creationId xmlns:p14="http://schemas.microsoft.com/office/powerpoint/2010/main" val="354815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Quick into on the League </a:t>
            </a:r>
            <a:endParaRPr/>
          </a:p>
          <a:p>
            <a:pPr marL="0" lvl="0" indent="0" algn="l" rtl="0">
              <a:lnSpc>
                <a:spcPct val="100000"/>
              </a:lnSpc>
              <a:spcBef>
                <a:spcPts val="0"/>
              </a:spcBef>
              <a:spcAft>
                <a:spcPts val="0"/>
              </a:spcAft>
              <a:buSzPts val="1400"/>
              <a:buNone/>
            </a:pPr>
            <a:endParaRPr/>
          </a:p>
        </p:txBody>
      </p:sp>
      <p:sp>
        <p:nvSpPr>
          <p:cNvPr id="146" name="Google Shape;1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pPr algn="r">
                <a:buSzPts val="1400"/>
              </a:pPr>
              <a:t>1</a:t>
            </a:fld>
            <a:endParaRPr/>
          </a:p>
        </p:txBody>
      </p:sp>
    </p:spTree>
    <p:extLst>
      <p:ext uri="{BB962C8B-B14F-4D97-AF65-F5344CB8AC3E}">
        <p14:creationId xmlns:p14="http://schemas.microsoft.com/office/powerpoint/2010/main" val="62666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0:notes"/>
          <p:cNvSpPr txBox="1">
            <a:spLocks noGrp="1"/>
          </p:cNvSpPr>
          <p:nvPr>
            <p:ph type="body" idx="1"/>
          </p:nvPr>
        </p:nvSpPr>
        <p:spPr>
          <a:xfrm>
            <a:off x="936925" y="3361600"/>
            <a:ext cx="7495525" cy="3184675"/>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r>
              <a:rPr lang="en-US"/>
              <a:t>The League of Women Voters of the Cincinnati Area  is a nonpartisan political organization encouraging informed and active participation in government with membership open to anyone, male or female, 16 years of age or older.</a:t>
            </a:r>
            <a:endParaRPr/>
          </a:p>
        </p:txBody>
      </p:sp>
      <p:sp>
        <p:nvSpPr>
          <p:cNvPr id="153" name="Google Shape;153;p40:notes"/>
          <p:cNvSpPr>
            <a:spLocks noGrp="1" noRot="1" noChangeAspect="1"/>
          </p:cNvSpPr>
          <p:nvPr>
            <p:ph type="sldImg" idx="2"/>
          </p:nvPr>
        </p:nvSpPr>
        <p:spPr>
          <a:xfrm>
            <a:off x="2325688" y="530225"/>
            <a:ext cx="4719637"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105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997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137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93693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89025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35973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59323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007379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a:spLocks noGrp="1"/>
          </p:cNvSpPr>
          <p:nvPr>
            <p:ph type="pic" idx="2"/>
          </p:nvPr>
        </p:nvSpPr>
        <p:spPr>
          <a:xfrm>
            <a:off x="5183188" y="987425"/>
            <a:ext cx="6172200" cy="4873625"/>
          </a:xfrm>
          <a:prstGeom prst="rect">
            <a:avLst/>
          </a:prstGeom>
          <a:noFill/>
          <a:ln>
            <a:noFill/>
          </a:ln>
        </p:spPr>
      </p:sp>
      <p:sp>
        <p:nvSpPr>
          <p:cNvPr id="52" name="Google Shape;52;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730276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60628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563053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802635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4274925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416920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597320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50628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77858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a:spLocks noGrp="1"/>
          </p:cNvSpPr>
          <p:nvPr>
            <p:ph type="pic" idx="2"/>
          </p:nvPr>
        </p:nvSpPr>
        <p:spPr>
          <a:xfrm>
            <a:off x="5183188" y="987425"/>
            <a:ext cx="6172200" cy="4873625"/>
          </a:xfrm>
          <a:prstGeom prst="rect">
            <a:avLst/>
          </a:prstGeom>
          <a:noFill/>
          <a:ln>
            <a:noFill/>
          </a:ln>
        </p:spPr>
      </p:sp>
      <p:sp>
        <p:nvSpPr>
          <p:cNvPr id="52" name="Google Shape;52;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546462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200119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9303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12411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85251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 name="Google Shape;45;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24130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a:spLocks noGrp="1"/>
          </p:cNvSpPr>
          <p:nvPr>
            <p:ph type="pic" idx="2"/>
          </p:nvPr>
        </p:nvSpPr>
        <p:spPr>
          <a:xfrm>
            <a:off x="5183188" y="987425"/>
            <a:ext cx="6172200" cy="4873625"/>
          </a:xfrm>
          <a:prstGeom prst="rect">
            <a:avLst/>
          </a:prstGeom>
          <a:noFill/>
          <a:ln>
            <a:noFill/>
          </a:ln>
        </p:spPr>
      </p:sp>
      <p:sp>
        <p:nvSpPr>
          <p:cNvPr id="52" name="Google Shape;52;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19759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00290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53271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80563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kern="0"/>
              <a:pPr/>
              <a:t>‹#›</a:t>
            </a:fld>
            <a:endParaRPr kern="0"/>
          </a:p>
        </p:txBody>
      </p:sp>
    </p:spTree>
    <p:extLst>
      <p:ext uri="{BB962C8B-B14F-4D97-AF65-F5344CB8AC3E}">
        <p14:creationId xmlns:p14="http://schemas.microsoft.com/office/powerpoint/2010/main" val="349467231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kern="0"/>
              <a:pPr/>
              <a:t>‹#›</a:t>
            </a:fld>
            <a:endParaRPr kern="0"/>
          </a:p>
        </p:txBody>
      </p:sp>
    </p:spTree>
    <p:extLst>
      <p:ext uri="{BB962C8B-B14F-4D97-AF65-F5344CB8AC3E}">
        <p14:creationId xmlns:p14="http://schemas.microsoft.com/office/powerpoint/2010/main" val="111711698"/>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kern="0"/>
              <a:pPr/>
              <a:t>‹#›</a:t>
            </a:fld>
            <a:endParaRPr kern="0"/>
          </a:p>
        </p:txBody>
      </p:sp>
    </p:spTree>
    <p:extLst>
      <p:ext uri="{BB962C8B-B14F-4D97-AF65-F5344CB8AC3E}">
        <p14:creationId xmlns:p14="http://schemas.microsoft.com/office/powerpoint/2010/main" val="2466608655"/>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pic>
        <p:nvPicPr>
          <p:cNvPr id="148" name="Google Shape;148;p1" descr="Text&#10;&#10;Description automatically generated"/>
          <p:cNvPicPr preferRelativeResize="0"/>
          <p:nvPr/>
        </p:nvPicPr>
        <p:blipFill rotWithShape="1">
          <a:blip r:embed="rId3">
            <a:alphaModFix/>
          </a:blip>
          <a:srcRect/>
          <a:stretch/>
        </p:blipFill>
        <p:spPr>
          <a:xfrm>
            <a:off x="588049" y="628874"/>
            <a:ext cx="5803515" cy="1102667"/>
          </a:xfrm>
          <a:prstGeom prst="rect">
            <a:avLst/>
          </a:prstGeom>
          <a:noFill/>
          <a:ln>
            <a:noFill/>
          </a:ln>
        </p:spPr>
      </p:pic>
      <p:sp>
        <p:nvSpPr>
          <p:cNvPr id="149" name="Google Shape;149;p1"/>
          <p:cNvSpPr txBox="1"/>
          <p:nvPr/>
        </p:nvSpPr>
        <p:spPr>
          <a:xfrm>
            <a:off x="398585" y="3032370"/>
            <a:ext cx="5603629" cy="1877397"/>
          </a:xfrm>
          <a:prstGeom prst="rect">
            <a:avLst/>
          </a:prstGeom>
          <a:noFill/>
          <a:ln>
            <a:noFill/>
          </a:ln>
        </p:spPr>
        <p:txBody>
          <a:bodyPr spcFirstLastPara="1" wrap="square" lIns="91425" tIns="45700" rIns="91425" bIns="45700" anchor="t" anchorCtr="0">
            <a:spAutoFit/>
          </a:bodyPr>
          <a:lstStyle/>
          <a:p>
            <a:pPr algn="ctr">
              <a:buClr>
                <a:srgbClr val="000000"/>
              </a:buClr>
              <a:buSzPts val="4000"/>
              <a:buFont typeface="Arial"/>
              <a:buNone/>
            </a:pPr>
            <a:r>
              <a:rPr lang="en-US" sz="4000" kern="0" dirty="0" smtClean="0">
                <a:solidFill>
                  <a:srgbClr val="005596"/>
                </a:solidFill>
                <a:latin typeface="Merriweather"/>
                <a:ea typeface="Merriweather"/>
                <a:cs typeface="Merriweather"/>
                <a:sym typeface="Merriweather"/>
              </a:rPr>
              <a:t>November 2023 </a:t>
            </a:r>
          </a:p>
          <a:p>
            <a:pPr algn="ctr">
              <a:buClr>
                <a:srgbClr val="000000"/>
              </a:buClr>
              <a:buSzPts val="4000"/>
              <a:buFont typeface="Arial"/>
              <a:buNone/>
            </a:pPr>
            <a:r>
              <a:rPr lang="en-US" sz="4000" kern="0" dirty="0" smtClean="0">
                <a:solidFill>
                  <a:srgbClr val="005596"/>
                </a:solidFill>
                <a:latin typeface="Merriweather"/>
                <a:ea typeface="Merriweather"/>
                <a:cs typeface="Merriweather"/>
                <a:sym typeface="Merriweather"/>
              </a:rPr>
              <a:t>Ballot Issues</a:t>
            </a:r>
          </a:p>
          <a:p>
            <a:pPr algn="ctr">
              <a:buClr>
                <a:srgbClr val="000000"/>
              </a:buClr>
              <a:buSzPts val="4000"/>
              <a:buFont typeface="Arial"/>
              <a:buNone/>
            </a:pPr>
            <a:r>
              <a:rPr lang="en-US" sz="3600" kern="0" dirty="0" smtClean="0">
                <a:solidFill>
                  <a:srgbClr val="005596"/>
                </a:solidFill>
                <a:latin typeface="Merriweather"/>
                <a:ea typeface="Arial"/>
                <a:cs typeface="Arial"/>
                <a:sym typeface="Merriweather"/>
              </a:rPr>
              <a:t>Hamilton County, Ohio</a:t>
            </a:r>
            <a:endParaRPr sz="3600" kern="0" dirty="0">
              <a:solidFill>
                <a:srgbClr val="000000"/>
              </a:solidFill>
              <a:ea typeface="Arial"/>
              <a:cs typeface="Arial"/>
              <a:sym typeface="Arial"/>
            </a:endParaRPr>
          </a:p>
        </p:txBody>
      </p:sp>
      <p:pic>
        <p:nvPicPr>
          <p:cNvPr id="150" name="Google Shape;150;p1" descr="A picture containing text, queen&#10;&#10;Description automatically generated"/>
          <p:cNvPicPr preferRelativeResize="0"/>
          <p:nvPr/>
        </p:nvPicPr>
        <p:blipFill rotWithShape="1">
          <a:blip r:embed="rId4">
            <a:alphaModFix/>
          </a:blip>
          <a:srcRect l="-4762" r="37710"/>
          <a:stretch/>
        </p:blipFill>
        <p:spPr>
          <a:xfrm>
            <a:off x="5696300" y="1438030"/>
            <a:ext cx="6495700" cy="5419969"/>
          </a:xfrm>
          <a:prstGeom prst="rect">
            <a:avLst/>
          </a:prstGeom>
          <a:noFill/>
          <a:ln>
            <a:noFill/>
          </a:ln>
        </p:spPr>
      </p:pic>
    </p:spTree>
    <p:extLst>
      <p:ext uri="{BB962C8B-B14F-4D97-AF65-F5344CB8AC3E}">
        <p14:creationId xmlns:p14="http://schemas.microsoft.com/office/powerpoint/2010/main" val="228905066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chemeClr val="accent5">
                    <a:lumMod val="50000"/>
                  </a:schemeClr>
                </a:solidFill>
              </a:rPr>
              <a:t>Cincinnati</a:t>
            </a:r>
            <a:r>
              <a:rPr lang="en-US" dirty="0" smtClean="0"/>
              <a:t/>
            </a:r>
            <a:br>
              <a:rPr lang="en-US" dirty="0" smtClean="0"/>
            </a:br>
            <a:r>
              <a:rPr lang="en-US" dirty="0" smtClean="0">
                <a:solidFill>
                  <a:srgbClr val="C00000"/>
                </a:solidFill>
              </a:rPr>
              <a:t>Issue 22 </a:t>
            </a:r>
            <a:r>
              <a:rPr lang="en-US" dirty="0" smtClean="0"/>
              <a:t>-</a:t>
            </a:r>
            <a:r>
              <a:rPr lang="en-US" dirty="0" smtClean="0">
                <a:solidFill>
                  <a:srgbClr val="C00000"/>
                </a:solidFill>
              </a:rPr>
              <a:t>Sale of Railroad</a:t>
            </a:r>
            <a:endParaRPr lang="en-US" dirty="0">
              <a:solidFill>
                <a:srgbClr val="C00000"/>
              </a:solidFill>
            </a:endParaRPr>
          </a:p>
        </p:txBody>
      </p:sp>
      <p:sp>
        <p:nvSpPr>
          <p:cNvPr id="3" name="Text Placeholder 2"/>
          <p:cNvSpPr>
            <a:spLocks noGrp="1"/>
          </p:cNvSpPr>
          <p:nvPr>
            <p:ph type="body" idx="1"/>
          </p:nvPr>
        </p:nvSpPr>
        <p:spPr/>
        <p:txBody>
          <a:bodyPr/>
          <a:lstStyle/>
          <a:p>
            <a:r>
              <a:rPr lang="en-US" dirty="0" smtClean="0">
                <a:solidFill>
                  <a:schemeClr val="accent5">
                    <a:lumMod val="50000"/>
                  </a:schemeClr>
                </a:solidFill>
              </a:rPr>
              <a:t>Since the 1800s, Cincinnati has owned a railroad line to Chattanooga. It is the only municipally owned, interstate rail line in the country.</a:t>
            </a:r>
          </a:p>
          <a:p>
            <a:r>
              <a:rPr lang="en-US" dirty="0" smtClean="0">
                <a:solidFill>
                  <a:schemeClr val="accent5">
                    <a:lumMod val="50000"/>
                  </a:schemeClr>
                </a:solidFill>
              </a:rPr>
              <a:t>It is leased to Norfolk Southern with annual payments of $25 million to the City. </a:t>
            </a:r>
          </a:p>
          <a:p>
            <a:r>
              <a:rPr lang="en-US" dirty="0" smtClean="0">
                <a:solidFill>
                  <a:schemeClr val="accent5">
                    <a:lumMod val="50000"/>
                  </a:schemeClr>
                </a:solidFill>
              </a:rPr>
              <a:t>Proposed sale to Norfolk Southern for $1.6 billion, with money going into a Trust Fund to pay for infrastructure needs of the City. </a:t>
            </a:r>
          </a:p>
        </p:txBody>
      </p:sp>
      <p:pic>
        <p:nvPicPr>
          <p:cNvPr id="4" name="Google Shape;385;p50" descr="Logo&#10;&#10;Description automatically generated"/>
          <p:cNvPicPr preferRelativeResize="0"/>
          <p:nvPr/>
        </p:nvPicPr>
        <p:blipFill rotWithShape="1">
          <a:blip r:embed="rId2">
            <a:alphaModFix/>
          </a:blip>
          <a:srcRect/>
          <a:stretch/>
        </p:blipFill>
        <p:spPr>
          <a:xfrm>
            <a:off x="667359" y="5527720"/>
            <a:ext cx="1491095" cy="1004998"/>
          </a:xfrm>
          <a:prstGeom prst="rect">
            <a:avLst/>
          </a:prstGeom>
          <a:noFill/>
          <a:ln>
            <a:noFill/>
          </a:ln>
        </p:spPr>
      </p:pic>
    </p:spTree>
    <p:extLst>
      <p:ext uri="{BB962C8B-B14F-4D97-AF65-F5344CB8AC3E}">
        <p14:creationId xmlns:p14="http://schemas.microsoft.com/office/powerpoint/2010/main" val="20758557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Issue 22 – Railroad Sale</a:t>
            </a:r>
            <a:br>
              <a:rPr lang="en-US" dirty="0" smtClean="0">
                <a:solidFill>
                  <a:srgbClr val="C00000"/>
                </a:solidFill>
              </a:rPr>
            </a:br>
            <a:r>
              <a:rPr lang="en-US" dirty="0" smtClean="0">
                <a:solidFill>
                  <a:srgbClr val="C00000"/>
                </a:solidFill>
              </a:rPr>
              <a:t>Pros</a:t>
            </a:r>
            <a:endParaRPr lang="en-US" dirty="0">
              <a:solidFill>
                <a:srgbClr val="C00000"/>
              </a:solidFill>
            </a:endParaRPr>
          </a:p>
        </p:txBody>
      </p:sp>
      <p:sp>
        <p:nvSpPr>
          <p:cNvPr id="3" name="Text Placeholder 2"/>
          <p:cNvSpPr>
            <a:spLocks noGrp="1"/>
          </p:cNvSpPr>
          <p:nvPr>
            <p:ph type="body" idx="1"/>
          </p:nvPr>
        </p:nvSpPr>
        <p:spPr/>
        <p:txBody>
          <a:bodyPr>
            <a:normAutofit fontScale="92500" lnSpcReduction="10000"/>
          </a:bodyPr>
          <a:lstStyle/>
          <a:p>
            <a:r>
              <a:rPr lang="en-US" dirty="0">
                <a:solidFill>
                  <a:schemeClr val="accent5">
                    <a:lumMod val="50000"/>
                  </a:schemeClr>
                </a:solidFill>
              </a:rPr>
              <a:t>The revenue from the Trust Fund investments will be more than what the City is now receiving in annual lease </a:t>
            </a:r>
            <a:r>
              <a:rPr lang="en-US" dirty="0" smtClean="0">
                <a:solidFill>
                  <a:schemeClr val="accent5">
                    <a:lumMod val="50000"/>
                  </a:schemeClr>
                </a:solidFill>
              </a:rPr>
              <a:t>payments. It is estimated the investments will earn about $50 million a year.</a:t>
            </a:r>
          </a:p>
          <a:p>
            <a:pPr marL="114300" indent="0">
              <a:buNone/>
            </a:pPr>
            <a:endParaRPr lang="en-US" dirty="0">
              <a:solidFill>
                <a:schemeClr val="accent5">
                  <a:lumMod val="50000"/>
                </a:schemeClr>
              </a:solidFill>
            </a:endParaRPr>
          </a:p>
          <a:p>
            <a:r>
              <a:rPr lang="en-US" dirty="0">
                <a:solidFill>
                  <a:schemeClr val="accent5">
                    <a:lumMod val="50000"/>
                  </a:schemeClr>
                </a:solidFill>
              </a:rPr>
              <a:t>It will allow the City’s infrastructure to be modernized without raising taxes. There is a backlog of maintenance and infrastructure needs for </a:t>
            </a:r>
            <a:r>
              <a:rPr lang="en-US" dirty="0" smtClean="0">
                <a:solidFill>
                  <a:schemeClr val="accent5">
                    <a:lumMod val="50000"/>
                  </a:schemeClr>
                </a:solidFill>
              </a:rPr>
              <a:t>roads, police </a:t>
            </a:r>
            <a:r>
              <a:rPr lang="en-US" dirty="0">
                <a:solidFill>
                  <a:schemeClr val="accent5">
                    <a:lumMod val="50000"/>
                  </a:schemeClr>
                </a:solidFill>
              </a:rPr>
              <a:t>&amp; fire stations, parks, rec centers, etc</a:t>
            </a:r>
            <a:r>
              <a:rPr lang="en-US" dirty="0" smtClean="0">
                <a:solidFill>
                  <a:schemeClr val="accent5">
                    <a:lumMod val="50000"/>
                  </a:schemeClr>
                </a:solidFill>
              </a:rPr>
              <a:t>.</a:t>
            </a:r>
            <a:br>
              <a:rPr lang="en-US" dirty="0" smtClean="0">
                <a:solidFill>
                  <a:schemeClr val="accent5">
                    <a:lumMod val="50000"/>
                  </a:schemeClr>
                </a:solidFill>
              </a:rPr>
            </a:br>
            <a:endParaRPr lang="en-US" dirty="0">
              <a:solidFill>
                <a:schemeClr val="accent5">
                  <a:lumMod val="50000"/>
                </a:schemeClr>
              </a:solidFill>
            </a:endParaRPr>
          </a:p>
          <a:p>
            <a:r>
              <a:rPr lang="en-US" dirty="0" smtClean="0">
                <a:solidFill>
                  <a:schemeClr val="accent5">
                    <a:lumMod val="50000"/>
                  </a:schemeClr>
                </a:solidFill>
              </a:rPr>
              <a:t>The </a:t>
            </a:r>
            <a:r>
              <a:rPr lang="en-US" dirty="0">
                <a:solidFill>
                  <a:schemeClr val="accent5">
                    <a:lumMod val="50000"/>
                  </a:schemeClr>
                </a:solidFill>
              </a:rPr>
              <a:t>money will be in a Trust Fund invested and controlled by trustees and not under the direct control of city government</a:t>
            </a:r>
            <a:r>
              <a:rPr lang="en-US" dirty="0" smtClean="0">
                <a:solidFill>
                  <a:schemeClr val="accent5">
                    <a:lumMod val="50000"/>
                  </a:schemeClr>
                </a:solidFill>
              </a:rPr>
              <a:t>.</a:t>
            </a:r>
            <a:br>
              <a:rPr lang="en-US" dirty="0" smtClean="0">
                <a:solidFill>
                  <a:schemeClr val="accent5">
                    <a:lumMod val="50000"/>
                  </a:schemeClr>
                </a:solidFill>
              </a:rPr>
            </a:br>
            <a:endParaRPr lang="en-US" dirty="0" smtClean="0">
              <a:solidFill>
                <a:schemeClr val="accent5">
                  <a:lumMod val="50000"/>
                </a:schemeClr>
              </a:solidFill>
            </a:endParaRPr>
          </a:p>
        </p:txBody>
      </p:sp>
      <p:pic>
        <p:nvPicPr>
          <p:cNvPr id="4" name="Google Shape;385;p50" descr="Logo&#10;&#10;Description automatically generated"/>
          <p:cNvPicPr preferRelativeResize="0"/>
          <p:nvPr/>
        </p:nvPicPr>
        <p:blipFill rotWithShape="1">
          <a:blip r:embed="rId2">
            <a:alphaModFix/>
          </a:blip>
          <a:srcRect/>
          <a:stretch/>
        </p:blipFill>
        <p:spPr>
          <a:xfrm>
            <a:off x="667360" y="5766486"/>
            <a:ext cx="1095538" cy="766232"/>
          </a:xfrm>
          <a:prstGeom prst="rect">
            <a:avLst/>
          </a:prstGeom>
          <a:noFill/>
          <a:ln>
            <a:noFill/>
          </a:ln>
        </p:spPr>
      </p:pic>
    </p:spTree>
    <p:extLst>
      <p:ext uri="{BB962C8B-B14F-4D97-AF65-F5344CB8AC3E}">
        <p14:creationId xmlns:p14="http://schemas.microsoft.com/office/powerpoint/2010/main" val="401310209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Issue 22 – Railroad Sale</a:t>
            </a:r>
            <a:br>
              <a:rPr lang="en-US" dirty="0" smtClean="0">
                <a:solidFill>
                  <a:srgbClr val="C00000"/>
                </a:solidFill>
              </a:rPr>
            </a:br>
            <a:r>
              <a:rPr lang="en-US" dirty="0" smtClean="0">
                <a:solidFill>
                  <a:srgbClr val="C00000"/>
                </a:solidFill>
              </a:rPr>
              <a:t>Cons</a:t>
            </a:r>
            <a:endParaRPr lang="en-US" dirty="0">
              <a:solidFill>
                <a:srgbClr val="C00000"/>
              </a:solidFill>
            </a:endParaRPr>
          </a:p>
        </p:txBody>
      </p:sp>
      <p:sp>
        <p:nvSpPr>
          <p:cNvPr id="3" name="Text Placeholder 2"/>
          <p:cNvSpPr>
            <a:spLocks noGrp="1"/>
          </p:cNvSpPr>
          <p:nvPr>
            <p:ph type="body" idx="1"/>
          </p:nvPr>
        </p:nvSpPr>
        <p:spPr/>
        <p:txBody>
          <a:bodyPr/>
          <a:lstStyle/>
          <a:p>
            <a:r>
              <a:rPr lang="en-US" dirty="0" smtClean="0">
                <a:solidFill>
                  <a:schemeClr val="accent5">
                    <a:lumMod val="50000"/>
                  </a:schemeClr>
                </a:solidFill>
              </a:rPr>
              <a:t>The amount of the negotiated sale is too low. </a:t>
            </a:r>
            <a:br>
              <a:rPr lang="en-US" dirty="0" smtClean="0">
                <a:solidFill>
                  <a:schemeClr val="accent5">
                    <a:lumMod val="50000"/>
                  </a:schemeClr>
                </a:solidFill>
              </a:rPr>
            </a:br>
            <a:endParaRPr lang="en-US" dirty="0" smtClean="0">
              <a:solidFill>
                <a:schemeClr val="accent5">
                  <a:lumMod val="50000"/>
                </a:schemeClr>
              </a:solidFill>
            </a:endParaRPr>
          </a:p>
          <a:p>
            <a:r>
              <a:rPr lang="en-US" dirty="0" smtClean="0">
                <a:solidFill>
                  <a:schemeClr val="accent5">
                    <a:lumMod val="50000"/>
                  </a:schemeClr>
                </a:solidFill>
              </a:rPr>
              <a:t>Annual revenue from the Trust Fund is dependent on how well the investments do.  It is safer for the City to continue to get the assured and stable annual lease payments.</a:t>
            </a:r>
            <a:br>
              <a:rPr lang="en-US" dirty="0" smtClean="0">
                <a:solidFill>
                  <a:schemeClr val="accent5">
                    <a:lumMod val="50000"/>
                  </a:schemeClr>
                </a:solidFill>
              </a:rPr>
            </a:br>
            <a:endParaRPr lang="en-US" dirty="0" smtClean="0">
              <a:solidFill>
                <a:schemeClr val="accent5">
                  <a:lumMod val="50000"/>
                </a:schemeClr>
              </a:solidFill>
            </a:endParaRPr>
          </a:p>
          <a:p>
            <a:r>
              <a:rPr lang="en-US" dirty="0" smtClean="0">
                <a:solidFill>
                  <a:schemeClr val="accent5">
                    <a:lumMod val="50000"/>
                  </a:schemeClr>
                </a:solidFill>
              </a:rPr>
              <a:t>Citizens can’t trust the politicians not to raid the Trust Fund for other purposes and use up the principal.</a:t>
            </a:r>
            <a:endParaRPr lang="en-US" dirty="0">
              <a:solidFill>
                <a:schemeClr val="accent5">
                  <a:lumMod val="50000"/>
                </a:schemeClr>
              </a:solidFill>
            </a:endParaRPr>
          </a:p>
        </p:txBody>
      </p:sp>
      <p:pic>
        <p:nvPicPr>
          <p:cNvPr id="4" name="Google Shape;385;p50" descr="Logo&#10;&#10;Description automatically generated"/>
          <p:cNvPicPr preferRelativeResize="0"/>
          <p:nvPr/>
        </p:nvPicPr>
        <p:blipFill rotWithShape="1">
          <a:blip r:embed="rId2">
            <a:alphaModFix/>
          </a:blip>
          <a:srcRect/>
          <a:stretch/>
        </p:blipFill>
        <p:spPr>
          <a:xfrm>
            <a:off x="667359" y="5593492"/>
            <a:ext cx="1342673" cy="939226"/>
          </a:xfrm>
          <a:prstGeom prst="rect">
            <a:avLst/>
          </a:prstGeom>
          <a:noFill/>
          <a:ln>
            <a:noFill/>
          </a:ln>
        </p:spPr>
      </p:pic>
    </p:spTree>
    <p:extLst>
      <p:ext uri="{BB962C8B-B14F-4D97-AF65-F5344CB8AC3E}">
        <p14:creationId xmlns:p14="http://schemas.microsoft.com/office/powerpoint/2010/main" val="362210671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err="1" smtClean="0">
                <a:solidFill>
                  <a:schemeClr val="tx1"/>
                </a:solidFill>
              </a:rPr>
              <a:t>Cincinnnati</a:t>
            </a:r>
            <a:r>
              <a:rPr lang="en-US" dirty="0" smtClean="0">
                <a:solidFill>
                  <a:srgbClr val="C00000"/>
                </a:solidFill>
              </a:rPr>
              <a:t/>
            </a:r>
            <a:br>
              <a:rPr lang="en-US" dirty="0" smtClean="0">
                <a:solidFill>
                  <a:srgbClr val="C00000"/>
                </a:solidFill>
              </a:rPr>
            </a:br>
            <a:r>
              <a:rPr lang="en-US" dirty="0" smtClean="0">
                <a:solidFill>
                  <a:srgbClr val="C00000"/>
                </a:solidFill>
              </a:rPr>
              <a:t>Issue 23 </a:t>
            </a:r>
            <a:r>
              <a:rPr lang="en-US" dirty="0">
                <a:solidFill>
                  <a:srgbClr val="C00000"/>
                </a:solidFill>
              </a:rPr>
              <a:t/>
            </a:r>
            <a:br>
              <a:rPr lang="en-US" dirty="0">
                <a:solidFill>
                  <a:srgbClr val="C00000"/>
                </a:solidFill>
              </a:rPr>
            </a:br>
            <a:r>
              <a:rPr lang="en-US" dirty="0" smtClean="0">
                <a:solidFill>
                  <a:srgbClr val="C00000"/>
                </a:solidFill>
              </a:rPr>
              <a:t>Miscellaneous City Charter Changes</a:t>
            </a:r>
            <a:endParaRPr lang="en-US" dirty="0">
              <a:solidFill>
                <a:srgbClr val="C00000"/>
              </a:solidFill>
            </a:endParaRPr>
          </a:p>
        </p:txBody>
      </p:sp>
      <p:sp>
        <p:nvSpPr>
          <p:cNvPr id="3" name="Text Placeholder 2"/>
          <p:cNvSpPr>
            <a:spLocks noGrp="1"/>
          </p:cNvSpPr>
          <p:nvPr>
            <p:ph type="body" idx="1"/>
          </p:nvPr>
        </p:nvSpPr>
        <p:spPr/>
        <p:txBody>
          <a:bodyPr/>
          <a:lstStyle/>
          <a:p>
            <a:endParaRPr lang="en-US" dirty="0">
              <a:solidFill>
                <a:schemeClr val="accent5">
                  <a:lumMod val="50000"/>
                </a:schemeClr>
              </a:solidFill>
            </a:endParaRPr>
          </a:p>
          <a:p>
            <a:r>
              <a:rPr lang="en-US" dirty="0" smtClean="0">
                <a:solidFill>
                  <a:schemeClr val="accent5">
                    <a:lumMod val="50000"/>
                  </a:schemeClr>
                </a:solidFill>
              </a:rPr>
              <a:t>Placed on the ballot at the last minute by City Council. Proposed by Council Member Liz Keating.</a:t>
            </a:r>
            <a:br>
              <a:rPr lang="en-US" dirty="0" smtClean="0">
                <a:solidFill>
                  <a:schemeClr val="accent5">
                    <a:lumMod val="50000"/>
                  </a:schemeClr>
                </a:solidFill>
              </a:rPr>
            </a:br>
            <a:endParaRPr lang="en-US" dirty="0">
              <a:solidFill>
                <a:schemeClr val="accent5">
                  <a:lumMod val="50000"/>
                </a:schemeClr>
              </a:solidFill>
            </a:endParaRPr>
          </a:p>
          <a:p>
            <a:r>
              <a:rPr lang="en-US" dirty="0" smtClean="0">
                <a:solidFill>
                  <a:schemeClr val="accent5">
                    <a:lumMod val="50000"/>
                  </a:schemeClr>
                </a:solidFill>
              </a:rPr>
              <a:t>Called a “cleanup” of the charter to mirror state law changes and add transparency.</a:t>
            </a:r>
          </a:p>
        </p:txBody>
      </p:sp>
      <p:pic>
        <p:nvPicPr>
          <p:cNvPr id="4" name="Picture 3"/>
          <p:cNvPicPr>
            <a:picLocks noChangeAspect="1"/>
          </p:cNvPicPr>
          <p:nvPr/>
        </p:nvPicPr>
        <p:blipFill>
          <a:blip r:embed="rId2"/>
          <a:stretch>
            <a:fillRect/>
          </a:stretch>
        </p:blipFill>
        <p:spPr>
          <a:xfrm>
            <a:off x="701649" y="5744109"/>
            <a:ext cx="1133954" cy="865707"/>
          </a:xfrm>
          <a:prstGeom prst="rect">
            <a:avLst/>
          </a:prstGeom>
        </p:spPr>
      </p:pic>
    </p:spTree>
    <p:extLst>
      <p:ext uri="{BB962C8B-B14F-4D97-AF65-F5344CB8AC3E}">
        <p14:creationId xmlns:p14="http://schemas.microsoft.com/office/powerpoint/2010/main" val="273031816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Issue 23</a:t>
            </a:r>
            <a:br>
              <a:rPr lang="en-US" dirty="0" smtClean="0">
                <a:solidFill>
                  <a:srgbClr val="C00000"/>
                </a:solidFill>
              </a:rPr>
            </a:br>
            <a:r>
              <a:rPr lang="en-US" dirty="0" smtClean="0">
                <a:solidFill>
                  <a:srgbClr val="C00000"/>
                </a:solidFill>
              </a:rPr>
              <a:t>Miscellaneous City Charter Changes</a:t>
            </a:r>
            <a:endParaRPr lang="en-US" dirty="0"/>
          </a:p>
        </p:txBody>
      </p:sp>
      <p:sp>
        <p:nvSpPr>
          <p:cNvPr id="3" name="Text Placeholder 2"/>
          <p:cNvSpPr>
            <a:spLocks noGrp="1"/>
          </p:cNvSpPr>
          <p:nvPr>
            <p:ph type="body" idx="1"/>
          </p:nvPr>
        </p:nvSpPr>
        <p:spPr/>
        <p:txBody>
          <a:bodyPr/>
          <a:lstStyle/>
          <a:p>
            <a:r>
              <a:rPr lang="en-US" dirty="0" smtClean="0">
                <a:solidFill>
                  <a:schemeClr val="accent5">
                    <a:lumMod val="50000"/>
                  </a:schemeClr>
                </a:solidFill>
              </a:rPr>
              <a:t>A copy </a:t>
            </a:r>
            <a:r>
              <a:rPr lang="en-US" dirty="0">
                <a:solidFill>
                  <a:schemeClr val="accent5">
                    <a:lumMod val="50000"/>
                  </a:schemeClr>
                </a:solidFill>
              </a:rPr>
              <a:t>of any citizen-led ballot petition must be filed with the Clerk of Council before any signatures can be collected.</a:t>
            </a:r>
          </a:p>
          <a:p>
            <a:r>
              <a:rPr lang="en-US" dirty="0">
                <a:solidFill>
                  <a:schemeClr val="accent5">
                    <a:lumMod val="50000"/>
                  </a:schemeClr>
                </a:solidFill>
              </a:rPr>
              <a:t>Adds a cure period for ballot and candidate petitions, if deadline for filing </a:t>
            </a:r>
            <a:r>
              <a:rPr lang="en-US" dirty="0" smtClean="0">
                <a:solidFill>
                  <a:schemeClr val="accent5">
                    <a:lumMod val="50000"/>
                  </a:schemeClr>
                </a:solidFill>
              </a:rPr>
              <a:t>has </a:t>
            </a:r>
            <a:r>
              <a:rPr lang="en-US" dirty="0">
                <a:solidFill>
                  <a:schemeClr val="accent5">
                    <a:lumMod val="50000"/>
                  </a:schemeClr>
                </a:solidFill>
              </a:rPr>
              <a:t>not passed.</a:t>
            </a:r>
          </a:p>
          <a:p>
            <a:r>
              <a:rPr lang="en-US" dirty="0" smtClean="0">
                <a:solidFill>
                  <a:schemeClr val="accent5">
                    <a:lumMod val="50000"/>
                  </a:schemeClr>
                </a:solidFill>
              </a:rPr>
              <a:t>Gives </a:t>
            </a:r>
            <a:r>
              <a:rPr lang="en-US" dirty="0">
                <a:solidFill>
                  <a:schemeClr val="accent5">
                    <a:lumMod val="50000"/>
                  </a:schemeClr>
                </a:solidFill>
              </a:rPr>
              <a:t>council permission to vote </a:t>
            </a:r>
            <a:r>
              <a:rPr lang="en-US" dirty="0" smtClean="0">
                <a:solidFill>
                  <a:schemeClr val="accent5">
                    <a:lumMod val="50000"/>
                  </a:schemeClr>
                </a:solidFill>
              </a:rPr>
              <a:t>electronically.</a:t>
            </a:r>
          </a:p>
          <a:p>
            <a:r>
              <a:rPr lang="en-US" dirty="0" smtClean="0">
                <a:solidFill>
                  <a:schemeClr val="accent5">
                    <a:lumMod val="50000"/>
                  </a:schemeClr>
                </a:solidFill>
              </a:rPr>
              <a:t>Clarifies </a:t>
            </a:r>
            <a:r>
              <a:rPr lang="en-US" dirty="0">
                <a:solidFill>
                  <a:schemeClr val="accent5">
                    <a:lumMod val="50000"/>
                  </a:schemeClr>
                </a:solidFill>
              </a:rPr>
              <a:t>throughout the charter that council terms are two </a:t>
            </a:r>
            <a:r>
              <a:rPr lang="en-US" dirty="0" smtClean="0">
                <a:solidFill>
                  <a:schemeClr val="accent5">
                    <a:lumMod val="50000"/>
                  </a:schemeClr>
                </a:solidFill>
              </a:rPr>
              <a:t>years.</a:t>
            </a:r>
            <a:endParaRPr lang="en-US" dirty="0">
              <a:solidFill>
                <a:schemeClr val="accent5">
                  <a:lumMod val="50000"/>
                </a:schemeClr>
              </a:solidFill>
            </a:endParaRPr>
          </a:p>
          <a:p>
            <a:r>
              <a:rPr lang="en-US" dirty="0" smtClean="0">
                <a:solidFill>
                  <a:schemeClr val="accent5">
                    <a:lumMod val="50000"/>
                  </a:schemeClr>
                </a:solidFill>
              </a:rPr>
              <a:t>Clarifies </a:t>
            </a:r>
            <a:r>
              <a:rPr lang="en-US" dirty="0">
                <a:solidFill>
                  <a:schemeClr val="accent5">
                    <a:lumMod val="50000"/>
                  </a:schemeClr>
                </a:solidFill>
              </a:rPr>
              <a:t>that candidate petition circulators must sign a statement rather than provide a notarized affidavit on candidate </a:t>
            </a:r>
            <a:r>
              <a:rPr lang="en-US" dirty="0" smtClean="0">
                <a:solidFill>
                  <a:schemeClr val="accent5">
                    <a:lumMod val="50000"/>
                  </a:schemeClr>
                </a:solidFill>
              </a:rPr>
              <a:t>petitions.</a:t>
            </a:r>
            <a:endParaRPr lang="en-US" dirty="0">
              <a:solidFill>
                <a:schemeClr val="accent5">
                  <a:lumMod val="50000"/>
                </a:schemeClr>
              </a:solidFill>
            </a:endParaRPr>
          </a:p>
          <a:p>
            <a:endParaRPr lang="en-US" dirty="0"/>
          </a:p>
        </p:txBody>
      </p:sp>
      <p:pic>
        <p:nvPicPr>
          <p:cNvPr id="4" name="Picture 3"/>
          <p:cNvPicPr>
            <a:picLocks noChangeAspect="1"/>
          </p:cNvPicPr>
          <p:nvPr/>
        </p:nvPicPr>
        <p:blipFill>
          <a:blip r:embed="rId2"/>
          <a:stretch>
            <a:fillRect/>
          </a:stretch>
        </p:blipFill>
        <p:spPr>
          <a:xfrm>
            <a:off x="701649" y="5744109"/>
            <a:ext cx="1133954" cy="865707"/>
          </a:xfrm>
          <a:prstGeom prst="rect">
            <a:avLst/>
          </a:prstGeom>
        </p:spPr>
      </p:pic>
    </p:spTree>
    <p:extLst>
      <p:ext uri="{BB962C8B-B14F-4D97-AF65-F5344CB8AC3E}">
        <p14:creationId xmlns:p14="http://schemas.microsoft.com/office/powerpoint/2010/main" val="10246674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chemeClr val="accent5">
                    <a:lumMod val="50000"/>
                  </a:schemeClr>
                </a:solidFill>
              </a:rPr>
              <a:t>Cincinnati </a:t>
            </a:r>
            <a:r>
              <a:rPr lang="en-US" dirty="0" smtClean="0"/>
              <a:t/>
            </a:r>
            <a:br>
              <a:rPr lang="en-US" dirty="0" smtClean="0"/>
            </a:br>
            <a:r>
              <a:rPr lang="en-US" dirty="0" smtClean="0">
                <a:solidFill>
                  <a:srgbClr val="C00000"/>
                </a:solidFill>
              </a:rPr>
              <a:t>Issue 24 – Funding Affordable Housing</a:t>
            </a:r>
            <a:endParaRPr lang="en-US" dirty="0">
              <a:solidFill>
                <a:srgbClr val="C00000"/>
              </a:solidFill>
            </a:endParaRPr>
          </a:p>
        </p:txBody>
      </p:sp>
      <p:sp>
        <p:nvSpPr>
          <p:cNvPr id="3" name="Text Placeholder 2"/>
          <p:cNvSpPr>
            <a:spLocks noGrp="1"/>
          </p:cNvSpPr>
          <p:nvPr>
            <p:ph type="body" idx="1"/>
          </p:nvPr>
        </p:nvSpPr>
        <p:spPr/>
        <p:txBody>
          <a:bodyPr/>
          <a:lstStyle/>
          <a:p>
            <a:r>
              <a:rPr lang="en-US" dirty="0" smtClean="0">
                <a:solidFill>
                  <a:schemeClr val="accent5">
                    <a:lumMod val="50000"/>
                  </a:schemeClr>
                </a:solidFill>
              </a:rPr>
              <a:t>Placed on the ballot by citizen petition</a:t>
            </a:r>
          </a:p>
          <a:p>
            <a:r>
              <a:rPr lang="en-US" dirty="0" smtClean="0">
                <a:solidFill>
                  <a:schemeClr val="accent5">
                    <a:lumMod val="50000"/>
                  </a:schemeClr>
                </a:solidFill>
              </a:rPr>
              <a:t>Second attempt. Different from the proposal that failed in 2021.</a:t>
            </a:r>
          </a:p>
          <a:p>
            <a:r>
              <a:rPr lang="en-US" dirty="0" smtClean="0">
                <a:solidFill>
                  <a:schemeClr val="accent5">
                    <a:lumMod val="50000"/>
                  </a:schemeClr>
                </a:solidFill>
              </a:rPr>
              <a:t>Raises the City Earnings Tax by 0.3% with the revenue dedicated to affordable housing.</a:t>
            </a:r>
          </a:p>
          <a:p>
            <a:r>
              <a:rPr lang="en-US" dirty="0" smtClean="0">
                <a:solidFill>
                  <a:schemeClr val="accent5">
                    <a:lumMod val="50000"/>
                  </a:schemeClr>
                </a:solidFill>
              </a:rPr>
              <a:t>The Fund will be managed by the City in consultation with a community advisory board.</a:t>
            </a:r>
            <a:endParaRPr lang="en-US" dirty="0">
              <a:solidFill>
                <a:schemeClr val="accent5">
                  <a:lumMod val="50000"/>
                </a:schemeClr>
              </a:solidFill>
            </a:endParaRPr>
          </a:p>
        </p:txBody>
      </p:sp>
      <p:pic>
        <p:nvPicPr>
          <p:cNvPr id="4" name="Google Shape;385;p50" descr="Logo&#10;&#10;Description automatically generated"/>
          <p:cNvPicPr preferRelativeResize="0"/>
          <p:nvPr/>
        </p:nvPicPr>
        <p:blipFill rotWithShape="1">
          <a:blip r:embed="rId2">
            <a:alphaModFix/>
          </a:blip>
          <a:srcRect/>
          <a:stretch/>
        </p:blipFill>
        <p:spPr>
          <a:xfrm>
            <a:off x="667360" y="5667632"/>
            <a:ext cx="1128490" cy="865086"/>
          </a:xfrm>
          <a:prstGeom prst="rect">
            <a:avLst/>
          </a:prstGeom>
          <a:noFill/>
          <a:ln>
            <a:noFill/>
          </a:ln>
        </p:spPr>
      </p:pic>
    </p:spTree>
    <p:extLst>
      <p:ext uri="{BB962C8B-B14F-4D97-AF65-F5344CB8AC3E}">
        <p14:creationId xmlns:p14="http://schemas.microsoft.com/office/powerpoint/2010/main" val="97823615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Issue 24 - Affordable Housing</a:t>
            </a:r>
            <a:br>
              <a:rPr lang="en-US" dirty="0" smtClean="0">
                <a:solidFill>
                  <a:srgbClr val="C00000"/>
                </a:solidFill>
              </a:rPr>
            </a:br>
            <a:r>
              <a:rPr lang="en-US" dirty="0" smtClean="0">
                <a:solidFill>
                  <a:srgbClr val="C00000"/>
                </a:solidFill>
              </a:rPr>
              <a:t>Pros</a:t>
            </a:r>
            <a:endParaRPr lang="en-US" dirty="0">
              <a:solidFill>
                <a:srgbClr val="C00000"/>
              </a:solidFill>
            </a:endParaRPr>
          </a:p>
        </p:txBody>
      </p:sp>
      <p:sp>
        <p:nvSpPr>
          <p:cNvPr id="3" name="Text Placeholder 2"/>
          <p:cNvSpPr>
            <a:spLocks noGrp="1"/>
          </p:cNvSpPr>
          <p:nvPr>
            <p:ph type="body" idx="1"/>
          </p:nvPr>
        </p:nvSpPr>
        <p:spPr/>
        <p:txBody>
          <a:bodyPr>
            <a:normAutofit/>
          </a:bodyPr>
          <a:lstStyle/>
          <a:p>
            <a:pPr indent="-457200">
              <a:lnSpc>
                <a:spcPct val="107000"/>
              </a:lnSpc>
              <a:spcBef>
                <a:spcPts val="0"/>
              </a:spcBef>
              <a:tabLst>
                <a:tab pos="228600" algn="l"/>
              </a:tabLst>
            </a:pPr>
            <a:r>
              <a:rPr lang="en-US" dirty="0" smtClean="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Cincinnati is facing an affordable housing crisis. Rents and housing costs are rapidly increasing, more families are being priced out of the market and are facing homelessness.</a:t>
            </a:r>
            <a:endParaRPr lang="en-US"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pPr indent="-457200">
              <a:lnSpc>
                <a:spcPct val="107000"/>
              </a:lnSpc>
              <a:spcBef>
                <a:spcPts val="0"/>
              </a:spcBef>
              <a:tabLst>
                <a:tab pos="228600" algn="l"/>
              </a:tabLst>
            </a:pPr>
            <a:r>
              <a:rPr lang="en-US" dirty="0" smtClean="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Current City efforts are not enough and focus on middle income and market rate housing. We need a dedicated revenue stream to create truly affordable housing for all Cincinnati residents.</a:t>
            </a:r>
            <a:endParaRPr lang="en-US"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pPr indent="-457200">
              <a:lnSpc>
                <a:spcPct val="107000"/>
              </a:lnSpc>
              <a:spcBef>
                <a:spcPts val="0"/>
              </a:spcBef>
              <a:tabLst>
                <a:tab pos="228600" algn="l"/>
              </a:tabLst>
            </a:pPr>
            <a:r>
              <a:rPr lang="en-US" dirty="0" smtClean="0">
                <a:solidFill>
                  <a:schemeClr val="accent5">
                    <a:lumMod val="50000"/>
                  </a:schemeClr>
                </a:solidFill>
                <a:latin typeface="Calibri" panose="020F0502020204030204" pitchFamily="34" charset="0"/>
                <a:ea typeface="Times New Roman" panose="02020603050405020304" pitchFamily="18" charset="0"/>
                <a:cs typeface="Calibri" panose="020F0502020204030204" pitchFamily="34" charset="0"/>
              </a:rPr>
              <a:t>The earnings tax increase will bring it back to the 2020 level. Cincinnati’s earnings tax is lower than most Ohio large cities. </a:t>
            </a:r>
            <a:endParaRPr lang="en-US"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accent5">
                  <a:lumMod val="50000"/>
                </a:schemeClr>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01649" y="5744109"/>
            <a:ext cx="1133954" cy="865707"/>
          </a:xfrm>
          <a:prstGeom prst="rect">
            <a:avLst/>
          </a:prstGeom>
        </p:spPr>
      </p:pic>
    </p:spTree>
    <p:extLst>
      <p:ext uri="{BB962C8B-B14F-4D97-AF65-F5344CB8AC3E}">
        <p14:creationId xmlns:p14="http://schemas.microsoft.com/office/powerpoint/2010/main" val="369205195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2399"/>
          </a:xfrm>
        </p:spPr>
        <p:txBody>
          <a:bodyPr>
            <a:normAutofit fontScale="90000"/>
          </a:bodyPr>
          <a:lstStyle/>
          <a:p>
            <a:pPr algn="ctr"/>
            <a:r>
              <a:rPr lang="en-US" dirty="0" smtClean="0">
                <a:solidFill>
                  <a:srgbClr val="C00000"/>
                </a:solidFill>
              </a:rPr>
              <a:t>Issue 24 - Affordable Housing</a:t>
            </a:r>
            <a:br>
              <a:rPr lang="en-US" dirty="0" smtClean="0">
                <a:solidFill>
                  <a:srgbClr val="C00000"/>
                </a:solidFill>
              </a:rPr>
            </a:br>
            <a:r>
              <a:rPr lang="en-US" dirty="0" smtClean="0">
                <a:solidFill>
                  <a:srgbClr val="C00000"/>
                </a:solidFill>
              </a:rPr>
              <a:t>Cons</a:t>
            </a:r>
            <a:endParaRPr lang="en-US" dirty="0">
              <a:solidFill>
                <a:srgbClr val="C00000"/>
              </a:solidFill>
            </a:endParaRPr>
          </a:p>
        </p:txBody>
      </p:sp>
      <p:sp>
        <p:nvSpPr>
          <p:cNvPr id="3" name="Text Placeholder 2"/>
          <p:cNvSpPr>
            <a:spLocks noGrp="1"/>
          </p:cNvSpPr>
          <p:nvPr>
            <p:ph type="body" idx="1"/>
          </p:nvPr>
        </p:nvSpPr>
        <p:spPr>
          <a:xfrm>
            <a:off x="805249" y="1586728"/>
            <a:ext cx="10515600" cy="4351338"/>
          </a:xfrm>
        </p:spPr>
        <p:txBody>
          <a:bodyPr/>
          <a:lstStyle/>
          <a:p>
            <a:pPr lvl="0"/>
            <a:r>
              <a:rPr lang="en-US" dirty="0">
                <a:solidFill>
                  <a:schemeClr val="accent5">
                    <a:lumMod val="50000"/>
                  </a:schemeClr>
                </a:solidFill>
              </a:rPr>
              <a:t>The tax increase is not needed because the City is already putting significant funding into affordable housing</a:t>
            </a:r>
            <a:r>
              <a:rPr lang="en-US" dirty="0" smtClean="0">
                <a:solidFill>
                  <a:schemeClr val="accent5">
                    <a:lumMod val="50000"/>
                  </a:schemeClr>
                </a:solidFill>
              </a:rPr>
              <a:t>. </a:t>
            </a:r>
            <a:br>
              <a:rPr lang="en-US" dirty="0" smtClean="0">
                <a:solidFill>
                  <a:schemeClr val="accent5">
                    <a:lumMod val="50000"/>
                  </a:schemeClr>
                </a:solidFill>
              </a:rPr>
            </a:br>
            <a:endParaRPr lang="en-US" dirty="0" smtClean="0">
              <a:solidFill>
                <a:schemeClr val="accent5">
                  <a:lumMod val="50000"/>
                </a:schemeClr>
              </a:solidFill>
            </a:endParaRPr>
          </a:p>
          <a:p>
            <a:pPr lvl="0"/>
            <a:r>
              <a:rPr lang="en-US" dirty="0" smtClean="0">
                <a:solidFill>
                  <a:schemeClr val="accent5">
                    <a:lumMod val="50000"/>
                  </a:schemeClr>
                </a:solidFill>
              </a:rPr>
              <a:t>City </a:t>
            </a:r>
            <a:r>
              <a:rPr lang="en-US" dirty="0">
                <a:solidFill>
                  <a:schemeClr val="accent5">
                    <a:lumMod val="50000"/>
                  </a:schemeClr>
                </a:solidFill>
              </a:rPr>
              <a:t>funding priorities need to be flexible and not imbedded in the City Charter. Elected officials need to be able to adjust priorities and funding as needs change</a:t>
            </a:r>
            <a:r>
              <a:rPr lang="en-US" dirty="0" smtClean="0">
                <a:solidFill>
                  <a:schemeClr val="accent5">
                    <a:lumMod val="50000"/>
                  </a:schemeClr>
                </a:solidFill>
              </a:rPr>
              <a:t>.</a:t>
            </a:r>
            <a:br>
              <a:rPr lang="en-US" dirty="0" smtClean="0">
                <a:solidFill>
                  <a:schemeClr val="accent5">
                    <a:lumMod val="50000"/>
                  </a:schemeClr>
                </a:solidFill>
              </a:rPr>
            </a:br>
            <a:endParaRPr lang="en-US" dirty="0" smtClean="0">
              <a:solidFill>
                <a:schemeClr val="accent5">
                  <a:lumMod val="50000"/>
                </a:schemeClr>
              </a:solidFill>
            </a:endParaRPr>
          </a:p>
          <a:p>
            <a:pPr lvl="0"/>
            <a:r>
              <a:rPr lang="en-US" dirty="0" smtClean="0">
                <a:solidFill>
                  <a:schemeClr val="accent5">
                    <a:lumMod val="50000"/>
                  </a:schemeClr>
                </a:solidFill>
              </a:rPr>
              <a:t>Voters were told the earnings tax would be reduced when they voted to move public transit funding to the County. </a:t>
            </a:r>
            <a:endParaRPr lang="en-US" dirty="0">
              <a:solidFill>
                <a:schemeClr val="accent5">
                  <a:lumMod val="50000"/>
                </a:schemeClr>
              </a:solidFill>
            </a:endParaRPr>
          </a:p>
        </p:txBody>
      </p:sp>
      <p:pic>
        <p:nvPicPr>
          <p:cNvPr id="4" name="Picture 3"/>
          <p:cNvPicPr>
            <a:picLocks noChangeAspect="1"/>
          </p:cNvPicPr>
          <p:nvPr/>
        </p:nvPicPr>
        <p:blipFill>
          <a:blip r:embed="rId2"/>
          <a:stretch>
            <a:fillRect/>
          </a:stretch>
        </p:blipFill>
        <p:spPr>
          <a:xfrm>
            <a:off x="592868" y="5938066"/>
            <a:ext cx="1133954" cy="865707"/>
          </a:xfrm>
          <a:prstGeom prst="rect">
            <a:avLst/>
          </a:prstGeom>
        </p:spPr>
      </p:pic>
    </p:spTree>
    <p:extLst>
      <p:ext uri="{BB962C8B-B14F-4D97-AF65-F5344CB8AC3E}">
        <p14:creationId xmlns:p14="http://schemas.microsoft.com/office/powerpoint/2010/main" val="153860196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4605"/>
          </a:xfrm>
        </p:spPr>
        <p:txBody>
          <a:bodyPr>
            <a:normAutofit fontScale="90000"/>
          </a:bodyPr>
          <a:lstStyle/>
          <a:p>
            <a:pPr algn="ctr"/>
            <a:r>
              <a:rPr lang="en-US" dirty="0" smtClean="0">
                <a:solidFill>
                  <a:srgbClr val="C00000"/>
                </a:solidFill>
              </a:rPr>
              <a:t>November 7, 2023 Election Timeline</a:t>
            </a:r>
            <a:endParaRPr lang="en-US" dirty="0">
              <a:solidFill>
                <a:srgbClr val="C00000"/>
              </a:solidFill>
            </a:endParaRPr>
          </a:p>
        </p:txBody>
      </p:sp>
      <p:sp>
        <p:nvSpPr>
          <p:cNvPr id="3" name="Text Placeholder 2"/>
          <p:cNvSpPr>
            <a:spLocks noGrp="1"/>
          </p:cNvSpPr>
          <p:nvPr>
            <p:ph type="body" idx="1"/>
          </p:nvPr>
        </p:nvSpPr>
        <p:spPr>
          <a:xfrm>
            <a:off x="838199" y="1029731"/>
            <a:ext cx="9673281" cy="5147232"/>
          </a:xfrm>
        </p:spPr>
        <p:txBody>
          <a:bodyPr/>
          <a:lstStyle/>
          <a:p>
            <a:pPr marL="114300" indent="0">
              <a:buNone/>
            </a:pPr>
            <a:endParaRPr lang="en-US" dirty="0"/>
          </a:p>
        </p:txBody>
      </p:sp>
      <p:pic>
        <p:nvPicPr>
          <p:cNvPr id="1026" name="Picture 2" descr="https://votehamiltoncountyohio.gov/wp-content/uploads/2023/09/FINAL-November-Election-Calend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3" t="17080" r="2523" b="11909"/>
          <a:stretch/>
        </p:blipFill>
        <p:spPr bwMode="auto">
          <a:xfrm>
            <a:off x="2880921" y="1029730"/>
            <a:ext cx="5807164" cy="53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90590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1"/>
          <p:cNvSpPr txBox="1">
            <a:spLocks noGrp="1"/>
          </p:cNvSpPr>
          <p:nvPr>
            <p:ph type="ctrTitle"/>
          </p:nvPr>
        </p:nvSpPr>
        <p:spPr>
          <a:xfrm>
            <a:off x="886659" y="643467"/>
            <a:ext cx="10343532" cy="114946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SzPts val="6000"/>
              <a:buNone/>
            </a:pPr>
            <a:r>
              <a:rPr lang="en-US" sz="3200" b="1">
                <a:solidFill>
                  <a:srgbClr val="BE0F34"/>
                </a:solidFill>
                <a:latin typeface="Merriweather"/>
                <a:ea typeface="Merriweather"/>
                <a:cs typeface="Merriweather"/>
                <a:sym typeface="Merriweather"/>
              </a:rPr>
              <a:t>New ID Requirements</a:t>
            </a:r>
            <a:endParaRPr sz="3200" b="1">
              <a:solidFill>
                <a:srgbClr val="BE0F34"/>
              </a:solidFill>
              <a:latin typeface="Merriweather"/>
              <a:ea typeface="Merriweather"/>
              <a:cs typeface="Merriweather"/>
              <a:sym typeface="Merriweather"/>
            </a:endParaRPr>
          </a:p>
        </p:txBody>
      </p:sp>
      <p:grpSp>
        <p:nvGrpSpPr>
          <p:cNvPr id="391" name="Google Shape;391;p51"/>
          <p:cNvGrpSpPr/>
          <p:nvPr/>
        </p:nvGrpSpPr>
        <p:grpSpPr>
          <a:xfrm>
            <a:off x="886659" y="1883519"/>
            <a:ext cx="10735364" cy="2012880"/>
            <a:chOff x="0" y="90584"/>
            <a:chExt cx="10735364" cy="2012880"/>
          </a:xfrm>
        </p:grpSpPr>
        <p:sp>
          <p:nvSpPr>
            <p:cNvPr id="392" name="Google Shape;392;p51"/>
            <p:cNvSpPr/>
            <p:nvPr/>
          </p:nvSpPr>
          <p:spPr>
            <a:xfrm>
              <a:off x="0" y="90584"/>
              <a:ext cx="3354801" cy="2012880"/>
            </a:xfrm>
            <a:prstGeom prst="rect">
              <a:avLst/>
            </a:prstGeom>
            <a:solidFill>
              <a:srgbClr val="1F4E7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3" name="Google Shape;393;p51"/>
            <p:cNvSpPr txBox="1"/>
            <p:nvPr/>
          </p:nvSpPr>
          <p:spPr>
            <a:xfrm>
              <a:off x="0" y="90584"/>
              <a:ext cx="3354801" cy="2012880"/>
            </a:xfrm>
            <a:prstGeom prst="rect">
              <a:avLst/>
            </a:prstGeom>
            <a:noFill/>
            <a:ln>
              <a:noFill/>
            </a:ln>
          </p:spPr>
          <p:txBody>
            <a:bodyPr spcFirstLastPara="1" wrap="square" lIns="76200" tIns="76200" rIns="76200" bIns="76200" anchor="ctr" anchorCtr="0">
              <a:noAutofit/>
            </a:bodyPr>
            <a:lstStyle/>
            <a:p>
              <a:pPr algn="ctr">
                <a:lnSpc>
                  <a:spcPct val="90000"/>
                </a:lnSpc>
                <a:buClr>
                  <a:srgbClr val="000000"/>
                </a:buClr>
                <a:buSzPts val="2000"/>
                <a:buFont typeface="Arial"/>
                <a:buNone/>
              </a:pPr>
              <a:r>
                <a:rPr lang="en-US" sz="2000" kern="0">
                  <a:solidFill>
                    <a:srgbClr val="FFFFFF"/>
                  </a:solidFill>
                  <a:latin typeface="Merriweather"/>
                  <a:ea typeface="Merriweather"/>
                  <a:cs typeface="Merriweather"/>
                  <a:sym typeface="Merriweather"/>
                </a:rPr>
                <a:t>Photo ID needed to vote in-person at Board of Elections or on Election Day</a:t>
              </a:r>
              <a:endParaRPr sz="2500" kern="0">
                <a:solidFill>
                  <a:srgbClr val="FFFFFF"/>
                </a:solidFill>
                <a:ea typeface="Arial"/>
                <a:cs typeface="Arial"/>
                <a:sym typeface="Arial"/>
              </a:endParaRPr>
            </a:p>
          </p:txBody>
        </p:sp>
        <p:sp>
          <p:nvSpPr>
            <p:cNvPr id="394" name="Google Shape;394;p51"/>
            <p:cNvSpPr/>
            <p:nvPr/>
          </p:nvSpPr>
          <p:spPr>
            <a:xfrm>
              <a:off x="3690281" y="90584"/>
              <a:ext cx="3354801" cy="2012880"/>
            </a:xfrm>
            <a:prstGeom prst="rect">
              <a:avLst/>
            </a:prstGeom>
            <a:solidFill>
              <a:srgbClr val="1F4E7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5" name="Google Shape;395;p51"/>
            <p:cNvSpPr txBox="1"/>
            <p:nvPr/>
          </p:nvSpPr>
          <p:spPr>
            <a:xfrm>
              <a:off x="3690281" y="90584"/>
              <a:ext cx="3354801" cy="2012880"/>
            </a:xfrm>
            <a:prstGeom prst="rect">
              <a:avLst/>
            </a:prstGeom>
            <a:noFill/>
            <a:ln>
              <a:noFill/>
            </a:ln>
          </p:spPr>
          <p:txBody>
            <a:bodyPr spcFirstLastPara="1" wrap="square" lIns="76200" tIns="76200" rIns="76200" bIns="76200" anchor="ctr" anchorCtr="0">
              <a:noAutofit/>
            </a:bodyPr>
            <a:lstStyle/>
            <a:p>
              <a:pPr algn="ctr">
                <a:lnSpc>
                  <a:spcPct val="90000"/>
                </a:lnSpc>
                <a:buClr>
                  <a:srgbClr val="000000"/>
                </a:buClr>
                <a:buSzPts val="2000"/>
                <a:buFont typeface="Arial"/>
                <a:buNone/>
              </a:pPr>
              <a:r>
                <a:rPr lang="en-US" sz="2000" kern="0">
                  <a:solidFill>
                    <a:srgbClr val="FFFFFF"/>
                  </a:solidFill>
                  <a:latin typeface="Merriweather"/>
                  <a:ea typeface="Merriweather"/>
                  <a:cs typeface="Merriweather"/>
                  <a:sym typeface="Merriweather"/>
                </a:rPr>
                <a:t>Mail-in Ballot only needs last digits of social security number</a:t>
              </a:r>
              <a:endParaRPr sz="2500" kern="0">
                <a:solidFill>
                  <a:srgbClr val="FFFFFF"/>
                </a:solidFill>
                <a:ea typeface="Arial"/>
                <a:cs typeface="Arial"/>
                <a:sym typeface="Arial"/>
              </a:endParaRPr>
            </a:p>
          </p:txBody>
        </p:sp>
        <p:sp>
          <p:nvSpPr>
            <p:cNvPr id="396" name="Google Shape;396;p51"/>
            <p:cNvSpPr/>
            <p:nvPr/>
          </p:nvSpPr>
          <p:spPr>
            <a:xfrm>
              <a:off x="7380563" y="90584"/>
              <a:ext cx="3354801" cy="2012880"/>
            </a:xfrm>
            <a:prstGeom prst="rect">
              <a:avLst/>
            </a:prstGeom>
            <a:solidFill>
              <a:srgbClr val="1F4E7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7" name="Google Shape;397;p51"/>
            <p:cNvSpPr txBox="1"/>
            <p:nvPr/>
          </p:nvSpPr>
          <p:spPr>
            <a:xfrm>
              <a:off x="7380563" y="90584"/>
              <a:ext cx="3354801" cy="2012880"/>
            </a:xfrm>
            <a:prstGeom prst="rect">
              <a:avLst/>
            </a:prstGeom>
            <a:noFill/>
            <a:ln>
              <a:noFill/>
            </a:ln>
          </p:spPr>
          <p:txBody>
            <a:bodyPr spcFirstLastPara="1" wrap="square" lIns="76200" tIns="76200" rIns="76200" bIns="76200" anchor="ctr" anchorCtr="0">
              <a:noAutofit/>
            </a:bodyPr>
            <a:lstStyle/>
            <a:p>
              <a:pPr algn="ctr">
                <a:lnSpc>
                  <a:spcPct val="90000"/>
                </a:lnSpc>
                <a:buClr>
                  <a:srgbClr val="000000"/>
                </a:buClr>
                <a:buSzPts val="2000"/>
                <a:buFont typeface="Arial"/>
                <a:buNone/>
              </a:pPr>
              <a:r>
                <a:rPr lang="en-US" sz="2000" kern="0">
                  <a:solidFill>
                    <a:srgbClr val="FFFFFF"/>
                  </a:solidFill>
                  <a:latin typeface="Merriweather"/>
                  <a:ea typeface="Merriweather"/>
                  <a:cs typeface="Merriweather"/>
                  <a:sym typeface="Merriweather"/>
                </a:rPr>
                <a:t>Address on ID does not need to match the voter’s registration address</a:t>
              </a:r>
              <a:r>
                <a:rPr lang="en-US" sz="2700" kern="0">
                  <a:solidFill>
                    <a:srgbClr val="FFFFFF"/>
                  </a:solidFill>
                  <a:ea typeface="Arial"/>
                  <a:cs typeface="Arial"/>
                  <a:sym typeface="Arial"/>
                </a:rPr>
                <a:t>.</a:t>
              </a:r>
              <a:endParaRPr sz="2700" kern="0">
                <a:solidFill>
                  <a:srgbClr val="FFFFFF"/>
                </a:solidFill>
                <a:ea typeface="Arial"/>
                <a:cs typeface="Arial"/>
                <a:sym typeface="Arial"/>
              </a:endParaRPr>
            </a:p>
          </p:txBody>
        </p:sp>
      </p:grpSp>
      <p:pic>
        <p:nvPicPr>
          <p:cNvPr id="398" name="Google Shape;398;p51" descr="Logo&#10;&#10;Description automatically generated"/>
          <p:cNvPicPr preferRelativeResize="0"/>
          <p:nvPr/>
        </p:nvPicPr>
        <p:blipFill rotWithShape="1">
          <a:blip r:embed="rId3">
            <a:alphaModFix/>
          </a:blip>
          <a:srcRect/>
          <a:stretch/>
        </p:blipFill>
        <p:spPr>
          <a:xfrm>
            <a:off x="667359" y="5527720"/>
            <a:ext cx="1491095" cy="1004998"/>
          </a:xfrm>
          <a:prstGeom prst="rect">
            <a:avLst/>
          </a:prstGeom>
          <a:noFill/>
          <a:ln>
            <a:noFill/>
          </a:ln>
        </p:spPr>
      </p:pic>
    </p:spTree>
    <p:extLst>
      <p:ext uri="{BB962C8B-B14F-4D97-AF65-F5344CB8AC3E}">
        <p14:creationId xmlns:p14="http://schemas.microsoft.com/office/powerpoint/2010/main" val="148862908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40" descr="Logo&#10;&#10;Description automatically generated"/>
          <p:cNvPicPr preferRelativeResize="0"/>
          <p:nvPr/>
        </p:nvPicPr>
        <p:blipFill rotWithShape="1">
          <a:blip r:embed="rId3">
            <a:alphaModFix/>
          </a:blip>
          <a:srcRect/>
          <a:stretch/>
        </p:blipFill>
        <p:spPr>
          <a:xfrm>
            <a:off x="667359" y="5527720"/>
            <a:ext cx="1491095" cy="1004998"/>
          </a:xfrm>
          <a:prstGeom prst="rect">
            <a:avLst/>
          </a:prstGeom>
          <a:noFill/>
          <a:ln>
            <a:noFill/>
          </a:ln>
        </p:spPr>
      </p:pic>
      <p:sp>
        <p:nvSpPr>
          <p:cNvPr id="156" name="Google Shape;156;p40"/>
          <p:cNvSpPr txBox="1"/>
          <p:nvPr/>
        </p:nvSpPr>
        <p:spPr>
          <a:xfrm>
            <a:off x="667359" y="325282"/>
            <a:ext cx="10212135" cy="1508760"/>
          </a:xfrm>
          <a:prstGeom prst="rect">
            <a:avLst/>
          </a:prstGeom>
          <a:noFill/>
          <a:ln>
            <a:noFill/>
          </a:ln>
        </p:spPr>
        <p:txBody>
          <a:bodyPr spcFirstLastPara="1" wrap="square" lIns="91425" tIns="45700" rIns="91425" bIns="45700" anchor="ctr" anchorCtr="0">
            <a:normAutofit/>
          </a:bodyPr>
          <a:lstStyle/>
          <a:p>
            <a:pPr>
              <a:lnSpc>
                <a:spcPct val="90000"/>
              </a:lnSpc>
              <a:buClr>
                <a:srgbClr val="000000"/>
              </a:buClr>
              <a:buSzPts val="4400"/>
              <a:buFont typeface="Calibri"/>
              <a:buNone/>
            </a:pPr>
            <a:r>
              <a:rPr lang="en-US" sz="4000" b="1" kern="0">
                <a:solidFill>
                  <a:srgbClr val="BE0F34"/>
                </a:solidFill>
                <a:latin typeface="Merriweather"/>
                <a:ea typeface="Merriweather"/>
                <a:cs typeface="Merriweather"/>
                <a:sym typeface="Merriweather"/>
              </a:rPr>
              <a:t>League of Women Voters in Cincinnati</a:t>
            </a:r>
            <a:endParaRPr sz="1400" kern="0">
              <a:solidFill>
                <a:srgbClr val="000000"/>
              </a:solidFill>
              <a:cs typeface="Arial"/>
              <a:sym typeface="Arial"/>
            </a:endParaRPr>
          </a:p>
        </p:txBody>
      </p:sp>
      <p:pic>
        <p:nvPicPr>
          <p:cNvPr id="157" name="Google Shape;157;p40"/>
          <p:cNvPicPr preferRelativeResize="0"/>
          <p:nvPr/>
        </p:nvPicPr>
        <p:blipFill rotWithShape="1">
          <a:blip r:embed="rId4">
            <a:alphaModFix/>
          </a:blip>
          <a:srcRect/>
          <a:stretch/>
        </p:blipFill>
        <p:spPr>
          <a:xfrm>
            <a:off x="5773426" y="1714179"/>
            <a:ext cx="5516983" cy="3933405"/>
          </a:xfrm>
          <a:prstGeom prst="rect">
            <a:avLst/>
          </a:prstGeom>
          <a:noFill/>
          <a:ln>
            <a:noFill/>
          </a:ln>
          <a:effectLst>
            <a:outerShdw blurRad="190500" algn="tl" rotWithShape="0">
              <a:srgbClr val="000000">
                <a:alpha val="69803"/>
              </a:srgbClr>
            </a:outerShdw>
          </a:effectLst>
        </p:spPr>
      </p:pic>
      <p:sp>
        <p:nvSpPr>
          <p:cNvPr id="158" name="Google Shape;158;p40"/>
          <p:cNvSpPr txBox="1">
            <a:spLocks noGrp="1"/>
          </p:cNvSpPr>
          <p:nvPr>
            <p:ph type="body" idx="1"/>
          </p:nvPr>
        </p:nvSpPr>
        <p:spPr>
          <a:xfrm>
            <a:off x="1016438" y="1550310"/>
            <a:ext cx="4102200" cy="39333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50000"/>
              </a:lnSpc>
              <a:spcBef>
                <a:spcPts val="1000"/>
              </a:spcBef>
              <a:spcAft>
                <a:spcPts val="0"/>
              </a:spcAft>
              <a:buSzPct val="107000"/>
              <a:buFont typeface="Noto Sans Symbols"/>
              <a:buChar char="❑"/>
            </a:pPr>
            <a:r>
              <a:rPr lang="en-US" sz="1600">
                <a:solidFill>
                  <a:srgbClr val="005596"/>
                </a:solidFill>
                <a:latin typeface="Merriweather"/>
                <a:ea typeface="Merriweather"/>
                <a:cs typeface="Merriweather"/>
                <a:sym typeface="Merriweather"/>
              </a:rPr>
              <a:t>The LWVCA is a </a:t>
            </a:r>
            <a:r>
              <a:rPr lang="en-US" sz="1600" b="1">
                <a:solidFill>
                  <a:srgbClr val="005596"/>
                </a:solidFill>
                <a:latin typeface="Merriweather"/>
                <a:ea typeface="Merriweather"/>
                <a:cs typeface="Merriweather"/>
                <a:sym typeface="Merriweather"/>
              </a:rPr>
              <a:t>nonpartisan</a:t>
            </a:r>
            <a:r>
              <a:rPr lang="en-US" sz="1600">
                <a:solidFill>
                  <a:srgbClr val="005596"/>
                </a:solidFill>
                <a:latin typeface="Merriweather"/>
                <a:ea typeface="Merriweather"/>
                <a:cs typeface="Merriweather"/>
                <a:sym typeface="Merriweather"/>
              </a:rPr>
              <a:t> political organization encouraging informed and active participation in government</a:t>
            </a:r>
            <a:endParaRPr/>
          </a:p>
          <a:p>
            <a:pPr marL="457200" lvl="0" indent="-342900" algn="l" rtl="0">
              <a:lnSpc>
                <a:spcPct val="150000"/>
              </a:lnSpc>
              <a:spcBef>
                <a:spcPts val="1000"/>
              </a:spcBef>
              <a:spcAft>
                <a:spcPts val="0"/>
              </a:spcAft>
              <a:buSzPct val="107000"/>
              <a:buFont typeface="Noto Sans Symbols"/>
              <a:buChar char="❑"/>
            </a:pPr>
            <a:r>
              <a:rPr lang="en-US" sz="1600">
                <a:solidFill>
                  <a:srgbClr val="005596"/>
                </a:solidFill>
                <a:latin typeface="Merriweather"/>
                <a:ea typeface="Merriweather"/>
                <a:cs typeface="Merriweather"/>
                <a:sym typeface="Merriweather"/>
              </a:rPr>
              <a:t>Never favors a candidate/party, may take positions on issues </a:t>
            </a:r>
            <a:endParaRPr/>
          </a:p>
          <a:p>
            <a:pPr marL="457200" lvl="0" indent="-342900" algn="l" rtl="0">
              <a:lnSpc>
                <a:spcPct val="150000"/>
              </a:lnSpc>
              <a:spcBef>
                <a:spcPts val="1000"/>
              </a:spcBef>
              <a:spcAft>
                <a:spcPts val="0"/>
              </a:spcAft>
              <a:buSzPct val="107000"/>
              <a:buFont typeface="Noto Sans Symbols"/>
              <a:buChar char="❑"/>
            </a:pPr>
            <a:r>
              <a:rPr lang="en-US" sz="1600" b="1">
                <a:solidFill>
                  <a:srgbClr val="005596"/>
                </a:solidFill>
                <a:latin typeface="Merriweather"/>
                <a:ea typeface="Merriweather"/>
                <a:cs typeface="Merriweather"/>
                <a:sym typeface="Merriweather"/>
              </a:rPr>
              <a:t>Our work</a:t>
            </a:r>
            <a:r>
              <a:rPr lang="en-US" sz="1600">
                <a:solidFill>
                  <a:srgbClr val="005596"/>
                </a:solidFill>
                <a:latin typeface="Merriweather"/>
                <a:ea typeface="Merriweather"/>
                <a:cs typeface="Merriweather"/>
                <a:sym typeface="Merriweather"/>
              </a:rPr>
              <a:t>: public policy initiatives, education and advocacy for voter rights, providing various voter services, speaker forums on community issues, and more</a:t>
            </a:r>
            <a:endParaRPr/>
          </a:p>
        </p:txBody>
      </p:sp>
    </p:spTree>
    <p:extLst>
      <p:ext uri="{BB962C8B-B14F-4D97-AF65-F5344CB8AC3E}">
        <p14:creationId xmlns:p14="http://schemas.microsoft.com/office/powerpoint/2010/main" val="34476808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Be Prepared – Vote Informed</a:t>
            </a:r>
            <a:endParaRPr lang="en-US" dirty="0">
              <a:solidFill>
                <a:srgbClr val="C00000"/>
              </a:solidFill>
            </a:endParaRPr>
          </a:p>
        </p:txBody>
      </p:sp>
      <p:sp>
        <p:nvSpPr>
          <p:cNvPr id="3" name="Text Placeholder 2"/>
          <p:cNvSpPr>
            <a:spLocks noGrp="1"/>
          </p:cNvSpPr>
          <p:nvPr>
            <p:ph type="body" idx="1"/>
          </p:nvPr>
        </p:nvSpPr>
        <p:spPr/>
        <p:txBody>
          <a:bodyPr/>
          <a:lstStyle/>
          <a:p>
            <a:pPr marL="114300" indent="0">
              <a:buNone/>
            </a:pPr>
            <a:r>
              <a:rPr lang="en-US" dirty="0" smtClean="0">
                <a:solidFill>
                  <a:schemeClr val="accent5">
                    <a:lumMod val="50000"/>
                  </a:schemeClr>
                </a:solidFill>
              </a:rPr>
              <a:t>Find more detailed information on the ballot issues:</a:t>
            </a:r>
          </a:p>
          <a:p>
            <a:pPr lvl="1"/>
            <a:r>
              <a:rPr lang="en-US" dirty="0" smtClean="0">
                <a:solidFill>
                  <a:schemeClr val="accent5">
                    <a:lumMod val="50000"/>
                  </a:schemeClr>
                </a:solidFill>
              </a:rPr>
              <a:t>LWV Voter Guide available at libraries by October </a:t>
            </a:r>
            <a:r>
              <a:rPr lang="en-US" dirty="0" smtClean="0">
                <a:solidFill>
                  <a:schemeClr val="accent5">
                    <a:lumMod val="50000"/>
                  </a:schemeClr>
                </a:solidFill>
              </a:rPr>
              <a:t>11.</a:t>
            </a:r>
            <a:endParaRPr lang="en-US" dirty="0" smtClean="0">
              <a:solidFill>
                <a:schemeClr val="accent5">
                  <a:lumMod val="50000"/>
                </a:schemeClr>
              </a:solidFill>
            </a:endParaRPr>
          </a:p>
          <a:p>
            <a:pPr lvl="1"/>
            <a:r>
              <a:rPr lang="en-US" dirty="0" smtClean="0">
                <a:solidFill>
                  <a:schemeClr val="accent5">
                    <a:lumMod val="50000"/>
                  </a:schemeClr>
                </a:solidFill>
              </a:rPr>
              <a:t>Vote411 is LWV online platform for ballot information.</a:t>
            </a:r>
          </a:p>
          <a:p>
            <a:pPr lvl="1"/>
            <a:endParaRPr lang="en-US" dirty="0">
              <a:solidFill>
                <a:schemeClr val="accent5">
                  <a:lumMod val="50000"/>
                </a:schemeClr>
              </a:solidFill>
            </a:endParaRPr>
          </a:p>
          <a:p>
            <a:pPr marL="114300" indent="0">
              <a:buNone/>
            </a:pPr>
            <a:r>
              <a:rPr lang="en-US" dirty="0" smtClean="0">
                <a:solidFill>
                  <a:schemeClr val="accent5">
                    <a:lumMod val="50000"/>
                  </a:schemeClr>
                </a:solidFill>
              </a:rPr>
              <a:t>Get a personalized sample ballot from Board of Elections website</a:t>
            </a:r>
          </a:p>
          <a:p>
            <a:pPr lvl="1"/>
            <a:r>
              <a:rPr lang="en-US" dirty="0">
                <a:solidFill>
                  <a:schemeClr val="accent5">
                    <a:lumMod val="50000"/>
                  </a:schemeClr>
                </a:solidFill>
              </a:rPr>
              <a:t>https://</a:t>
            </a:r>
            <a:r>
              <a:rPr lang="en-US" dirty="0" smtClean="0">
                <a:solidFill>
                  <a:schemeClr val="accent5">
                    <a:lumMod val="50000"/>
                  </a:schemeClr>
                </a:solidFill>
              </a:rPr>
              <a:t>votehamiltoncountyohio.gov</a:t>
            </a:r>
            <a:endParaRPr lang="en-US" dirty="0">
              <a:solidFill>
                <a:schemeClr val="accent5">
                  <a:lumMod val="50000"/>
                </a:schemeClr>
              </a:solidFill>
            </a:endParaRPr>
          </a:p>
          <a:p>
            <a:pPr lvl="1"/>
            <a:r>
              <a:rPr lang="en-US" dirty="0" smtClean="0">
                <a:solidFill>
                  <a:schemeClr val="accent5">
                    <a:lumMod val="50000"/>
                  </a:schemeClr>
                </a:solidFill>
              </a:rPr>
              <a:t>Select topic – “Find sample ballot”</a:t>
            </a:r>
          </a:p>
          <a:p>
            <a:pPr lvl="1"/>
            <a:r>
              <a:rPr lang="en-US" dirty="0" smtClean="0">
                <a:solidFill>
                  <a:schemeClr val="accent5">
                    <a:lumMod val="50000"/>
                  </a:schemeClr>
                </a:solidFill>
              </a:rPr>
              <a:t>Enter address</a:t>
            </a:r>
          </a:p>
          <a:p>
            <a:pPr marL="114300" indent="0">
              <a:buNone/>
            </a:pPr>
            <a:endParaRPr lang="en-US" dirty="0" smtClean="0"/>
          </a:p>
        </p:txBody>
      </p:sp>
      <p:pic>
        <p:nvPicPr>
          <p:cNvPr id="4" name="Picture 3"/>
          <p:cNvPicPr>
            <a:picLocks noChangeAspect="1"/>
          </p:cNvPicPr>
          <p:nvPr/>
        </p:nvPicPr>
        <p:blipFill>
          <a:blip r:embed="rId2"/>
          <a:stretch>
            <a:fillRect/>
          </a:stretch>
        </p:blipFill>
        <p:spPr>
          <a:xfrm>
            <a:off x="592868" y="5938066"/>
            <a:ext cx="1133954" cy="865707"/>
          </a:xfrm>
          <a:prstGeom prst="rect">
            <a:avLst/>
          </a:prstGeom>
        </p:spPr>
      </p:pic>
    </p:spTree>
    <p:extLst>
      <p:ext uri="{BB962C8B-B14F-4D97-AF65-F5344CB8AC3E}">
        <p14:creationId xmlns:p14="http://schemas.microsoft.com/office/powerpoint/2010/main" val="418843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sz="4000" dirty="0" smtClean="0">
                <a:solidFill>
                  <a:srgbClr val="C00000"/>
                </a:solidFill>
                <a:latin typeface="Merriweather"/>
                <a:ea typeface="Merriweather"/>
                <a:cs typeface="Merriweather"/>
                <a:sym typeface="Merriweather"/>
              </a:rPr>
              <a:t>2023 Ballot Issues</a:t>
            </a:r>
            <a:endParaRPr dirty="0"/>
          </a:p>
        </p:txBody>
      </p:sp>
      <p:sp>
        <p:nvSpPr>
          <p:cNvPr id="384" name="Google Shape;384;p50"/>
          <p:cNvSpPr txBox="1">
            <a:spLocks noGrp="1"/>
          </p:cNvSpPr>
          <p:nvPr>
            <p:ph type="body" idx="1"/>
          </p:nvPr>
        </p:nvSpPr>
        <p:spPr>
          <a:xfrm>
            <a:off x="838200" y="1533017"/>
            <a:ext cx="10515600" cy="4351338"/>
          </a:xfrm>
          <a:prstGeom prst="rect">
            <a:avLst/>
          </a:prstGeom>
          <a:noFill/>
          <a:ln>
            <a:noFill/>
          </a:ln>
        </p:spPr>
        <p:txBody>
          <a:bodyPr spcFirstLastPara="1" wrap="square" lIns="91425" tIns="45700" rIns="91425" bIns="45700" anchor="t" anchorCtr="0">
            <a:normAutofit/>
          </a:bodyPr>
          <a:lstStyle/>
          <a:p>
            <a:pPr marL="571500" lvl="1" indent="0">
              <a:spcBef>
                <a:spcPts val="1000"/>
              </a:spcBef>
              <a:buClr>
                <a:srgbClr val="1F4E79"/>
              </a:buClr>
              <a:buSzPts val="1500"/>
              <a:buNone/>
            </a:pPr>
            <a:r>
              <a:rPr lang="en-US" sz="1800" dirty="0" smtClean="0">
                <a:solidFill>
                  <a:srgbClr val="C00000"/>
                </a:solidFill>
                <a:latin typeface="Merriweather"/>
                <a:ea typeface="Merriweather"/>
                <a:cs typeface="Merriweather"/>
                <a:sym typeface="Merriweather"/>
              </a:rPr>
              <a:t>Statewide Issues</a:t>
            </a:r>
          </a:p>
          <a:p>
            <a:pPr marL="571500" lvl="1" indent="0">
              <a:spcBef>
                <a:spcPts val="1000"/>
              </a:spcBef>
              <a:buClr>
                <a:srgbClr val="1F4E79"/>
              </a:buClr>
              <a:buSzPts val="1500"/>
              <a:buNone/>
            </a:pPr>
            <a:r>
              <a:rPr lang="en-US" sz="1800" dirty="0" smtClean="0">
                <a:solidFill>
                  <a:schemeClr val="accent1">
                    <a:lumMod val="75000"/>
                  </a:schemeClr>
                </a:solidFill>
                <a:latin typeface="Merriweather"/>
                <a:ea typeface="Merriweather"/>
                <a:cs typeface="Merriweather"/>
                <a:sym typeface="Merriweather"/>
              </a:rPr>
              <a:t>1. Reproductive Rights/Abortion</a:t>
            </a:r>
          </a:p>
          <a:p>
            <a:pPr marL="571500" lvl="1" indent="0">
              <a:spcBef>
                <a:spcPts val="1000"/>
              </a:spcBef>
              <a:buClr>
                <a:srgbClr val="1F4E79"/>
              </a:buClr>
              <a:buSzPts val="1500"/>
              <a:buNone/>
            </a:pPr>
            <a:r>
              <a:rPr lang="en-US" sz="1800" dirty="0" smtClean="0">
                <a:solidFill>
                  <a:schemeClr val="accent1">
                    <a:lumMod val="75000"/>
                  </a:schemeClr>
                </a:solidFill>
                <a:latin typeface="Merriweather"/>
                <a:ea typeface="Merriweather"/>
                <a:cs typeface="Merriweather"/>
                <a:sym typeface="Merriweather"/>
              </a:rPr>
              <a:t>2. Recreational Marijuana</a:t>
            </a:r>
            <a:endParaRPr lang="en-US" sz="1800" dirty="0">
              <a:solidFill>
                <a:schemeClr val="accent1">
                  <a:lumMod val="75000"/>
                </a:schemeClr>
              </a:solidFill>
              <a:latin typeface="Merriweather"/>
              <a:ea typeface="Merriweather"/>
              <a:cs typeface="Merriweather"/>
              <a:sym typeface="Merriweather"/>
            </a:endParaRPr>
          </a:p>
          <a:p>
            <a:pPr marL="571500" lvl="1" indent="0">
              <a:spcBef>
                <a:spcPts val="1000"/>
              </a:spcBef>
              <a:buClr>
                <a:srgbClr val="1F4E79"/>
              </a:buClr>
              <a:buSzPts val="1500"/>
              <a:buNone/>
            </a:pPr>
            <a:r>
              <a:rPr lang="en-US" sz="1800" dirty="0" smtClean="0">
                <a:solidFill>
                  <a:srgbClr val="CC0000"/>
                </a:solidFill>
                <a:latin typeface="Merriweather"/>
                <a:ea typeface="Merriweather"/>
                <a:cs typeface="Merriweather"/>
                <a:sym typeface="Merriweather"/>
              </a:rPr>
              <a:t>Hamilton County Issues</a:t>
            </a:r>
          </a:p>
          <a:p>
            <a:pPr marL="571500" lvl="1" indent="0">
              <a:buClr>
                <a:srgbClr val="1F4E79"/>
              </a:buClr>
              <a:buSzPts val="1350"/>
              <a:buNone/>
            </a:pPr>
            <a:r>
              <a:rPr lang="en-US" sz="1800" dirty="0" smtClean="0">
                <a:solidFill>
                  <a:srgbClr val="1F4E79"/>
                </a:solidFill>
                <a:latin typeface="Merriweather" panose="020B0604020202020204" charset="0"/>
                <a:ea typeface="Merriweather"/>
                <a:cs typeface="Merriweather"/>
                <a:sym typeface="Merriweather"/>
              </a:rPr>
              <a:t>19. Zoo Levy</a:t>
            </a:r>
            <a:endParaRPr sz="1800" dirty="0">
              <a:latin typeface="Merriweather" panose="020B0604020202020204" charset="0"/>
            </a:endParaRPr>
          </a:p>
          <a:p>
            <a:pPr marL="571500" lvl="1" indent="0">
              <a:buClr>
                <a:srgbClr val="1F4E79"/>
              </a:buClr>
              <a:buSzPts val="1350"/>
              <a:buNone/>
            </a:pPr>
            <a:r>
              <a:rPr lang="en-US" sz="1800" dirty="0" smtClean="0">
                <a:solidFill>
                  <a:srgbClr val="1F4E79"/>
                </a:solidFill>
                <a:latin typeface="Merriweather" panose="020B0604020202020204" charset="0"/>
                <a:ea typeface="Merriweather"/>
                <a:cs typeface="Merriweather"/>
                <a:sym typeface="Merriweather"/>
              </a:rPr>
              <a:t>20. Library Levy</a:t>
            </a:r>
          </a:p>
          <a:p>
            <a:pPr marL="571500" lvl="1" indent="0">
              <a:buClr>
                <a:srgbClr val="1F4E79"/>
              </a:buClr>
              <a:buSzPts val="1350"/>
              <a:buNone/>
            </a:pPr>
            <a:r>
              <a:rPr lang="en-US" sz="1800" dirty="0" smtClean="0">
                <a:solidFill>
                  <a:srgbClr val="C00000"/>
                </a:solidFill>
                <a:latin typeface="Merriweather" panose="020B0604020202020204" charset="0"/>
              </a:rPr>
              <a:t>Cincinnati Issues</a:t>
            </a:r>
          </a:p>
          <a:p>
            <a:pPr marL="571500" lvl="1" indent="0">
              <a:buClr>
                <a:srgbClr val="1F4E79"/>
              </a:buClr>
              <a:buSzPts val="1350"/>
              <a:buNone/>
            </a:pPr>
            <a:r>
              <a:rPr lang="en-US" sz="1800" dirty="0" smtClean="0">
                <a:solidFill>
                  <a:srgbClr val="1F4E79"/>
                </a:solidFill>
                <a:latin typeface="Merriweather" panose="020B0604020202020204" charset="0"/>
                <a:sym typeface="Merriweather"/>
              </a:rPr>
              <a:t>22. Sale of Railroad</a:t>
            </a:r>
          </a:p>
          <a:p>
            <a:pPr marL="571500" lvl="1" indent="0">
              <a:buClr>
                <a:srgbClr val="1F4E79"/>
              </a:buClr>
              <a:buSzPts val="1350"/>
              <a:buNone/>
            </a:pPr>
            <a:r>
              <a:rPr lang="en-US" sz="1800" dirty="0" smtClean="0">
                <a:solidFill>
                  <a:srgbClr val="1F4E79"/>
                </a:solidFill>
                <a:latin typeface="Merriweather" panose="020B0604020202020204" charset="0"/>
                <a:sym typeface="Merriweather"/>
              </a:rPr>
              <a:t>23. Miscellaneous Charter Changes</a:t>
            </a:r>
          </a:p>
          <a:p>
            <a:pPr marL="571500" lvl="1" indent="0">
              <a:buClr>
                <a:srgbClr val="1F4E79"/>
              </a:buClr>
              <a:buSzPts val="1350"/>
              <a:buNone/>
            </a:pPr>
            <a:r>
              <a:rPr lang="en-US" sz="1800" dirty="0" smtClean="0">
                <a:solidFill>
                  <a:srgbClr val="1F4E79"/>
                </a:solidFill>
                <a:latin typeface="Merriweather" panose="020B0604020202020204" charset="0"/>
                <a:sym typeface="Merriweather"/>
              </a:rPr>
              <a:t>24. Financing Affordable Housing</a:t>
            </a:r>
            <a:endParaRPr lang="en-US" sz="1800" dirty="0">
              <a:solidFill>
                <a:srgbClr val="1F4E79"/>
              </a:solidFill>
              <a:latin typeface="Merriweather" panose="020B0604020202020204" charset="0"/>
              <a:sym typeface="Merriweather"/>
            </a:endParaRPr>
          </a:p>
          <a:p>
            <a:pPr lvl="1">
              <a:buClr>
                <a:srgbClr val="1F4E79"/>
              </a:buClr>
              <a:buSzPts val="1350"/>
            </a:pPr>
            <a:endParaRPr lang="en-US" sz="1800" dirty="0" smtClean="0">
              <a:solidFill>
                <a:srgbClr val="1F4E79"/>
              </a:solidFill>
              <a:latin typeface="Merriweather" panose="020B0604020202020204" charset="0"/>
              <a:sym typeface="Merriweather"/>
            </a:endParaRPr>
          </a:p>
          <a:p>
            <a:pPr marL="571500" lvl="1" indent="0">
              <a:buClr>
                <a:srgbClr val="1F4E79"/>
              </a:buClr>
              <a:buSzPts val="1350"/>
              <a:buNone/>
            </a:pPr>
            <a:r>
              <a:rPr lang="en-US" sz="1800" dirty="0" smtClean="0">
                <a:solidFill>
                  <a:srgbClr val="1F4E79"/>
                </a:solidFill>
                <a:latin typeface="Merriweather" panose="020B0604020202020204" charset="0"/>
                <a:sym typeface="Merriweather"/>
              </a:rPr>
              <a:t>Lots of local municipal and township levies, amendments, etc.</a:t>
            </a:r>
            <a:endParaRPr lang="en-US" sz="1800" dirty="0">
              <a:solidFill>
                <a:srgbClr val="1F4E79"/>
              </a:solidFill>
              <a:latin typeface="Merriweather" panose="020B0604020202020204" charset="0"/>
              <a:sym typeface="Merriweather"/>
            </a:endParaRPr>
          </a:p>
        </p:txBody>
      </p:sp>
      <p:pic>
        <p:nvPicPr>
          <p:cNvPr id="385" name="Google Shape;385;p50" descr="Logo&#10;&#10;Description automatically generated"/>
          <p:cNvPicPr preferRelativeResize="0"/>
          <p:nvPr/>
        </p:nvPicPr>
        <p:blipFill rotWithShape="1">
          <a:blip r:embed="rId3">
            <a:alphaModFix/>
          </a:blip>
          <a:srcRect/>
          <a:stretch/>
        </p:blipFill>
        <p:spPr>
          <a:xfrm>
            <a:off x="675597" y="5750141"/>
            <a:ext cx="1491095" cy="1004998"/>
          </a:xfrm>
          <a:prstGeom prst="rect">
            <a:avLst/>
          </a:prstGeom>
          <a:noFill/>
          <a:ln>
            <a:noFill/>
          </a:ln>
        </p:spPr>
      </p:pic>
    </p:spTree>
    <p:extLst>
      <p:ext uri="{BB962C8B-B14F-4D97-AF65-F5344CB8AC3E}">
        <p14:creationId xmlns:p14="http://schemas.microsoft.com/office/powerpoint/2010/main" val="237614958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Issue 1 – Reproductive Rights/Abortion</a:t>
            </a:r>
            <a:endParaRPr lang="en-US" dirty="0">
              <a:solidFill>
                <a:srgbClr val="C00000"/>
              </a:solidFill>
            </a:endParaRPr>
          </a:p>
        </p:txBody>
      </p:sp>
      <p:sp>
        <p:nvSpPr>
          <p:cNvPr id="3" name="Text Placeholder 2"/>
          <p:cNvSpPr>
            <a:spLocks noGrp="1"/>
          </p:cNvSpPr>
          <p:nvPr>
            <p:ph type="body" idx="1"/>
          </p:nvPr>
        </p:nvSpPr>
        <p:spPr/>
        <p:txBody>
          <a:bodyPr>
            <a:normAutofit lnSpcReduction="10000"/>
          </a:bodyPr>
          <a:lstStyle/>
          <a:p>
            <a:pPr marL="114300" indent="0">
              <a:buNone/>
            </a:pPr>
            <a:r>
              <a:rPr lang="en-US" dirty="0" smtClean="0">
                <a:solidFill>
                  <a:schemeClr val="accent5">
                    <a:lumMod val="50000"/>
                  </a:schemeClr>
                </a:solidFill>
              </a:rPr>
              <a:t>Ohio constitutional amendment placed on ballot by citizen petition.</a:t>
            </a:r>
          </a:p>
          <a:p>
            <a:pPr marL="114300" indent="0" algn="ctr">
              <a:buNone/>
            </a:pPr>
            <a:endParaRPr lang="en-US" sz="2400" dirty="0" smtClean="0">
              <a:solidFill>
                <a:srgbClr val="C00000"/>
              </a:solidFill>
              <a:latin typeface="proxima-nova"/>
            </a:endParaRPr>
          </a:p>
          <a:p>
            <a:pPr marL="114300" indent="0" algn="ctr">
              <a:buNone/>
            </a:pPr>
            <a:r>
              <a:rPr lang="en-US" sz="2400" dirty="0" smtClean="0">
                <a:solidFill>
                  <a:srgbClr val="C00000"/>
                </a:solidFill>
                <a:latin typeface="proxima-nova"/>
              </a:rPr>
              <a:t>Text of amendment:</a:t>
            </a:r>
          </a:p>
          <a:p>
            <a:pPr marL="114300" indent="0">
              <a:buNone/>
            </a:pPr>
            <a:r>
              <a:rPr lang="en-US" sz="2400" i="1" dirty="0" smtClean="0">
                <a:solidFill>
                  <a:schemeClr val="accent5">
                    <a:lumMod val="50000"/>
                  </a:schemeClr>
                </a:solidFill>
                <a:latin typeface="proxima-nova"/>
              </a:rPr>
              <a:t>Every </a:t>
            </a:r>
            <a:r>
              <a:rPr lang="en-US" sz="2400" i="1" dirty="0">
                <a:solidFill>
                  <a:schemeClr val="accent5">
                    <a:lumMod val="50000"/>
                  </a:schemeClr>
                </a:solidFill>
                <a:latin typeface="proxima-nova"/>
              </a:rPr>
              <a:t>individual has a right to make and carry out one’s own reproductive decisions, including but not limited to decisions on:</a:t>
            </a:r>
          </a:p>
          <a:p>
            <a:pPr marL="1028700" lvl="1" indent="-457200">
              <a:buFont typeface="+mj-lt"/>
              <a:buAutoNum type="arabicPeriod"/>
            </a:pPr>
            <a:r>
              <a:rPr lang="en-US" i="1" dirty="0">
                <a:solidFill>
                  <a:schemeClr val="accent5">
                    <a:lumMod val="50000"/>
                  </a:schemeClr>
                </a:solidFill>
                <a:latin typeface="proxima-nova"/>
              </a:rPr>
              <a:t>contraception;</a:t>
            </a:r>
          </a:p>
          <a:p>
            <a:pPr marL="1028700" lvl="1" indent="-457200">
              <a:buFont typeface="+mj-lt"/>
              <a:buAutoNum type="arabicPeriod"/>
            </a:pPr>
            <a:r>
              <a:rPr lang="en-US" i="1" dirty="0">
                <a:solidFill>
                  <a:schemeClr val="accent5">
                    <a:lumMod val="50000"/>
                  </a:schemeClr>
                </a:solidFill>
                <a:latin typeface="proxima-nova"/>
              </a:rPr>
              <a:t>fertility treatment;</a:t>
            </a:r>
          </a:p>
          <a:p>
            <a:pPr marL="1028700" lvl="1" indent="-457200">
              <a:buFont typeface="+mj-lt"/>
              <a:buAutoNum type="arabicPeriod"/>
            </a:pPr>
            <a:r>
              <a:rPr lang="en-US" i="1" dirty="0">
                <a:solidFill>
                  <a:schemeClr val="accent5">
                    <a:lumMod val="50000"/>
                  </a:schemeClr>
                </a:solidFill>
                <a:latin typeface="proxima-nova"/>
              </a:rPr>
              <a:t>continuing one’s own pregnancy;</a:t>
            </a:r>
          </a:p>
          <a:p>
            <a:pPr marL="1028700" lvl="1" indent="-457200">
              <a:buFont typeface="+mj-lt"/>
              <a:buAutoNum type="arabicPeriod"/>
            </a:pPr>
            <a:r>
              <a:rPr lang="en-US" i="1" dirty="0">
                <a:solidFill>
                  <a:schemeClr val="accent5">
                    <a:lumMod val="50000"/>
                  </a:schemeClr>
                </a:solidFill>
                <a:latin typeface="proxima-nova"/>
              </a:rPr>
              <a:t>miscarriage care;</a:t>
            </a:r>
          </a:p>
          <a:p>
            <a:pPr marL="1028700" lvl="1" indent="-457200">
              <a:buFont typeface="+mj-lt"/>
              <a:buAutoNum type="arabicPeriod"/>
            </a:pPr>
            <a:r>
              <a:rPr lang="en-US" i="1" dirty="0">
                <a:solidFill>
                  <a:schemeClr val="accent5">
                    <a:lumMod val="50000"/>
                  </a:schemeClr>
                </a:solidFill>
                <a:latin typeface="proxima-nova"/>
              </a:rPr>
              <a:t>and abortion</a:t>
            </a:r>
            <a:r>
              <a:rPr lang="en-US" i="1" dirty="0" smtClean="0">
                <a:solidFill>
                  <a:schemeClr val="accent5">
                    <a:lumMod val="50000"/>
                  </a:schemeClr>
                </a:solidFill>
                <a:latin typeface="proxima-nova"/>
              </a:rPr>
              <a:t>.</a:t>
            </a:r>
          </a:p>
          <a:p>
            <a:pPr marL="571500" lvl="1" indent="0" algn="ctr">
              <a:buNone/>
            </a:pPr>
            <a:r>
              <a:rPr lang="en-US" sz="1800" i="1" dirty="0" smtClean="0">
                <a:solidFill>
                  <a:srgbClr val="C00000"/>
                </a:solidFill>
                <a:latin typeface="proxima-nova"/>
              </a:rPr>
              <a:t>continued</a:t>
            </a:r>
            <a:endParaRPr lang="en-US" sz="1800" i="1" dirty="0">
              <a:solidFill>
                <a:srgbClr val="C00000"/>
              </a:solidFill>
              <a:latin typeface="proxima-nova"/>
            </a:endParaRPr>
          </a:p>
          <a:p>
            <a:endParaRPr lang="en-US" dirty="0"/>
          </a:p>
        </p:txBody>
      </p:sp>
      <p:pic>
        <p:nvPicPr>
          <p:cNvPr id="4" name="Picture 3"/>
          <p:cNvPicPr>
            <a:picLocks noChangeAspect="1"/>
          </p:cNvPicPr>
          <p:nvPr/>
        </p:nvPicPr>
        <p:blipFill>
          <a:blip r:embed="rId2"/>
          <a:stretch>
            <a:fillRect/>
          </a:stretch>
        </p:blipFill>
        <p:spPr>
          <a:xfrm>
            <a:off x="592868" y="5938066"/>
            <a:ext cx="1133954" cy="865707"/>
          </a:xfrm>
          <a:prstGeom prst="rect">
            <a:avLst/>
          </a:prstGeom>
        </p:spPr>
      </p:pic>
    </p:spTree>
    <p:extLst>
      <p:ext uri="{BB962C8B-B14F-4D97-AF65-F5344CB8AC3E}">
        <p14:creationId xmlns:p14="http://schemas.microsoft.com/office/powerpoint/2010/main" val="188421368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Issue 1 – Reproductive Rights</a:t>
            </a:r>
            <a:br>
              <a:rPr lang="en-US" dirty="0" smtClean="0">
                <a:solidFill>
                  <a:srgbClr val="C00000"/>
                </a:solidFill>
              </a:rPr>
            </a:br>
            <a:r>
              <a:rPr lang="en-US" sz="3200" dirty="0" smtClean="0">
                <a:solidFill>
                  <a:srgbClr val="C00000"/>
                </a:solidFill>
              </a:rPr>
              <a:t>continued</a:t>
            </a:r>
            <a:endParaRPr lang="en-US" sz="3200" dirty="0">
              <a:solidFill>
                <a:srgbClr val="C00000"/>
              </a:solidFill>
            </a:endParaRPr>
          </a:p>
        </p:txBody>
      </p:sp>
      <p:sp>
        <p:nvSpPr>
          <p:cNvPr id="3" name="Text Placeholder 2"/>
          <p:cNvSpPr>
            <a:spLocks noGrp="1"/>
          </p:cNvSpPr>
          <p:nvPr>
            <p:ph type="body" idx="1"/>
          </p:nvPr>
        </p:nvSpPr>
        <p:spPr/>
        <p:txBody>
          <a:bodyPr>
            <a:normAutofit/>
          </a:bodyPr>
          <a:lstStyle/>
          <a:p>
            <a:pPr marL="114300" lvl="0" indent="0">
              <a:buClr>
                <a:srgbClr val="000000"/>
              </a:buClr>
              <a:buNone/>
            </a:pPr>
            <a:r>
              <a:rPr lang="en-US" sz="2400" i="1" dirty="0" smtClean="0">
                <a:solidFill>
                  <a:schemeClr val="accent5">
                    <a:lumMod val="50000"/>
                  </a:schemeClr>
                </a:solidFill>
                <a:latin typeface="proxima-nova"/>
              </a:rPr>
              <a:t>The </a:t>
            </a:r>
            <a:r>
              <a:rPr lang="en-US" sz="2400" i="1" dirty="0">
                <a:solidFill>
                  <a:schemeClr val="accent5">
                    <a:lumMod val="50000"/>
                  </a:schemeClr>
                </a:solidFill>
                <a:latin typeface="proxima-nova"/>
              </a:rPr>
              <a:t>State shall not, directly or indirectly, burden, penalize, prohibit, interfere with, or discriminate against either:</a:t>
            </a:r>
          </a:p>
          <a:p>
            <a:pPr lvl="0">
              <a:buClr>
                <a:srgbClr val="000000"/>
              </a:buClr>
              <a:buFont typeface="+mj-lt"/>
              <a:buAutoNum type="arabicPeriod"/>
            </a:pPr>
            <a:r>
              <a:rPr lang="en-US" sz="2400" i="1" dirty="0">
                <a:solidFill>
                  <a:schemeClr val="accent5">
                    <a:lumMod val="50000"/>
                  </a:schemeClr>
                </a:solidFill>
                <a:latin typeface="proxima-nova"/>
              </a:rPr>
              <a:t>An individual’s voluntary exercise of this right or</a:t>
            </a:r>
          </a:p>
          <a:p>
            <a:pPr lvl="0">
              <a:buClr>
                <a:srgbClr val="000000"/>
              </a:buClr>
              <a:buFont typeface="+mj-lt"/>
              <a:buAutoNum type="arabicPeriod"/>
            </a:pPr>
            <a:r>
              <a:rPr lang="en-US" sz="2400" i="1" dirty="0">
                <a:solidFill>
                  <a:schemeClr val="accent5">
                    <a:lumMod val="50000"/>
                  </a:schemeClr>
                </a:solidFill>
                <a:latin typeface="proxima-nova"/>
              </a:rPr>
              <a:t>A person or entity that assists an individual exercising this right, unless the State demonstrates that it is using the least restrictive means to advance the individual’s health in accordance with widely accepted and evidence-based standards of care.</a:t>
            </a:r>
          </a:p>
          <a:p>
            <a:pPr lvl="0">
              <a:buClr>
                <a:srgbClr val="000000"/>
              </a:buClr>
              <a:buFont typeface="+mj-lt"/>
              <a:buAutoNum type="arabicPeriod"/>
            </a:pPr>
            <a:r>
              <a:rPr lang="en-US" sz="2400" i="1" dirty="0">
                <a:solidFill>
                  <a:schemeClr val="accent5">
                    <a:lumMod val="50000"/>
                  </a:schemeClr>
                </a:solidFill>
                <a:latin typeface="proxima-nova"/>
              </a:rPr>
              <a:t>However, abortion may be prohibited after fetal viability. But in no case may such an abortion be prohibited if in the professional judgment of the pregnant patient’s treating physician it is necessary to protect the pregnant patient’s life or health.</a:t>
            </a:r>
          </a:p>
        </p:txBody>
      </p:sp>
      <p:pic>
        <p:nvPicPr>
          <p:cNvPr id="4" name="Picture 3"/>
          <p:cNvPicPr>
            <a:picLocks noChangeAspect="1"/>
          </p:cNvPicPr>
          <p:nvPr/>
        </p:nvPicPr>
        <p:blipFill>
          <a:blip r:embed="rId2"/>
          <a:stretch>
            <a:fillRect/>
          </a:stretch>
        </p:blipFill>
        <p:spPr>
          <a:xfrm>
            <a:off x="592868" y="5938066"/>
            <a:ext cx="1133954" cy="865707"/>
          </a:xfrm>
          <a:prstGeom prst="rect">
            <a:avLst/>
          </a:prstGeom>
        </p:spPr>
      </p:pic>
    </p:spTree>
    <p:extLst>
      <p:ext uri="{BB962C8B-B14F-4D97-AF65-F5344CB8AC3E}">
        <p14:creationId xmlns:p14="http://schemas.microsoft.com/office/powerpoint/2010/main" val="45344750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Issue 2 – Recreational Marijuana</a:t>
            </a:r>
            <a:endParaRPr lang="en-US" dirty="0">
              <a:solidFill>
                <a:srgbClr val="C00000"/>
              </a:solidFill>
            </a:endParaRPr>
          </a:p>
        </p:txBody>
      </p:sp>
      <p:sp>
        <p:nvSpPr>
          <p:cNvPr id="3" name="Text Placeholder 2"/>
          <p:cNvSpPr>
            <a:spLocks noGrp="1"/>
          </p:cNvSpPr>
          <p:nvPr>
            <p:ph type="body" idx="1"/>
          </p:nvPr>
        </p:nvSpPr>
        <p:spPr/>
        <p:txBody>
          <a:bodyPr>
            <a:normAutofit/>
          </a:bodyPr>
          <a:lstStyle/>
          <a:p>
            <a:r>
              <a:rPr lang="en-US" dirty="0" smtClean="0">
                <a:solidFill>
                  <a:schemeClr val="accent5">
                    <a:lumMod val="50000"/>
                  </a:schemeClr>
                </a:solidFill>
                <a:latin typeface="Calibri" panose="020F0502020204030204" pitchFamily="34" charset="0"/>
                <a:cs typeface="Calibri" panose="020F0502020204030204" pitchFamily="34" charset="0"/>
              </a:rPr>
              <a:t>An initiated statute, put on the ballot by citizen petition.  As a statute, it can be repealed or amended by the state legislature.</a:t>
            </a:r>
          </a:p>
          <a:p>
            <a:r>
              <a:rPr lang="en-US" dirty="0">
                <a:solidFill>
                  <a:schemeClr val="accent5">
                    <a:lumMod val="50000"/>
                  </a:schemeClr>
                </a:solidFill>
                <a:latin typeface="Calibri" panose="020F0502020204030204" pitchFamily="34" charset="0"/>
                <a:cs typeface="Calibri" panose="020F0502020204030204" pitchFamily="34" charset="0"/>
              </a:rPr>
              <a:t>The Coalition to Regulate Marijuana Like </a:t>
            </a:r>
            <a:r>
              <a:rPr lang="en-US" dirty="0" smtClean="0">
                <a:solidFill>
                  <a:schemeClr val="accent5">
                    <a:lumMod val="50000"/>
                  </a:schemeClr>
                </a:solidFill>
                <a:latin typeface="Calibri" panose="020F0502020204030204" pitchFamily="34" charset="0"/>
                <a:cs typeface="Calibri" panose="020F0502020204030204" pitchFamily="34" charset="0"/>
              </a:rPr>
              <a:t>Alcohol </a:t>
            </a:r>
            <a:r>
              <a:rPr lang="en-US" dirty="0">
                <a:solidFill>
                  <a:schemeClr val="accent5">
                    <a:lumMod val="50000"/>
                  </a:schemeClr>
                </a:solidFill>
                <a:latin typeface="Calibri" panose="020F0502020204030204" pitchFamily="34" charset="0"/>
                <a:cs typeface="Calibri" panose="020F0502020204030204" pitchFamily="34" charset="0"/>
              </a:rPr>
              <a:t>sponsored the initiative</a:t>
            </a:r>
            <a:r>
              <a:rPr lang="en-US" dirty="0" smtClean="0">
                <a:solidFill>
                  <a:schemeClr val="accent5">
                    <a:lumMod val="50000"/>
                  </a:schemeClr>
                </a:solidFill>
                <a:latin typeface="Calibri" panose="020F0502020204030204" pitchFamily="34" charset="0"/>
                <a:cs typeface="Calibri" panose="020F0502020204030204" pitchFamily="34" charset="0"/>
              </a:rPr>
              <a:t>.</a:t>
            </a:r>
          </a:p>
          <a:p>
            <a:r>
              <a:rPr lang="en-US" dirty="0" smtClean="0">
                <a:solidFill>
                  <a:schemeClr val="accent5">
                    <a:lumMod val="50000"/>
                  </a:schemeClr>
                </a:solidFill>
              </a:rPr>
              <a:t>If </a:t>
            </a:r>
            <a:r>
              <a:rPr lang="en-US" dirty="0">
                <a:solidFill>
                  <a:schemeClr val="accent5">
                    <a:lumMod val="50000"/>
                  </a:schemeClr>
                </a:solidFill>
              </a:rPr>
              <a:t>voters approve the initiative, Ohio would become the 24th state to legalize marijuana for recreational and personal use. </a:t>
            </a:r>
            <a:endParaRPr lang="en-US" dirty="0" smtClean="0">
              <a:solidFill>
                <a:schemeClr val="accent5">
                  <a:lumMod val="50000"/>
                </a:schemeClr>
              </a:solidFill>
            </a:endParaRPr>
          </a:p>
          <a:p>
            <a:r>
              <a:rPr lang="en-US" dirty="0" smtClean="0">
                <a:solidFill>
                  <a:schemeClr val="accent5">
                    <a:lumMod val="50000"/>
                  </a:schemeClr>
                </a:solidFill>
                <a:latin typeface="Calibri" panose="020F0502020204030204" pitchFamily="34" charset="0"/>
                <a:cs typeface="Calibri" panose="020F0502020204030204" pitchFamily="34" charset="0"/>
              </a:rPr>
              <a:t>Ohio voters legalized medical marijuana in 2016.</a:t>
            </a:r>
          </a:p>
          <a:p>
            <a:endParaRPr lang="en-US" dirty="0"/>
          </a:p>
        </p:txBody>
      </p:sp>
      <p:pic>
        <p:nvPicPr>
          <p:cNvPr id="4" name="Google Shape;385;p50" descr="Logo&#10;&#10;Description automatically generated"/>
          <p:cNvPicPr preferRelativeResize="0"/>
          <p:nvPr/>
        </p:nvPicPr>
        <p:blipFill rotWithShape="1">
          <a:blip r:embed="rId2">
            <a:alphaModFix/>
          </a:blip>
          <a:srcRect/>
          <a:stretch/>
        </p:blipFill>
        <p:spPr>
          <a:xfrm>
            <a:off x="667359" y="5527720"/>
            <a:ext cx="1491095" cy="1004998"/>
          </a:xfrm>
          <a:prstGeom prst="rect">
            <a:avLst/>
          </a:prstGeom>
          <a:noFill/>
          <a:ln>
            <a:noFill/>
          </a:ln>
        </p:spPr>
      </p:pic>
    </p:spTree>
    <p:extLst>
      <p:ext uri="{BB962C8B-B14F-4D97-AF65-F5344CB8AC3E}">
        <p14:creationId xmlns:p14="http://schemas.microsoft.com/office/powerpoint/2010/main" val="344780868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Issue 2 – Recreational Marijuana</a:t>
            </a:r>
            <a:endParaRPr lang="en-US" dirty="0">
              <a:solidFill>
                <a:srgbClr val="C00000"/>
              </a:solidFill>
            </a:endParaRPr>
          </a:p>
        </p:txBody>
      </p:sp>
      <p:sp>
        <p:nvSpPr>
          <p:cNvPr id="3" name="Text Placeholder 2"/>
          <p:cNvSpPr>
            <a:spLocks noGrp="1"/>
          </p:cNvSpPr>
          <p:nvPr>
            <p:ph type="body" idx="1"/>
          </p:nvPr>
        </p:nvSpPr>
        <p:spPr/>
        <p:txBody>
          <a:bodyPr/>
          <a:lstStyle/>
          <a:p>
            <a:r>
              <a:rPr lang="en-US" dirty="0">
                <a:solidFill>
                  <a:schemeClr val="accent5">
                    <a:lumMod val="50000"/>
                  </a:schemeClr>
                </a:solidFill>
                <a:latin typeface="Calibri" panose="020F0502020204030204" pitchFamily="34" charset="0"/>
                <a:cs typeface="Calibri" panose="020F0502020204030204" pitchFamily="34" charset="0"/>
              </a:rPr>
              <a:t>Legalizes marijuana for adults 21 years old and older, allowing adults to possess up to 2.5 ounces of marijuana and grow up to six mature marijuana plants and up to six seedlings, and enacting a 10% tax on marijuana sales</a:t>
            </a:r>
            <a:r>
              <a:rPr lang="en-US" dirty="0" smtClean="0">
                <a:solidFill>
                  <a:schemeClr val="accent5">
                    <a:lumMod val="50000"/>
                  </a:schemeClr>
                </a:solidFill>
                <a:latin typeface="Calibri" panose="020F0502020204030204" pitchFamily="34" charset="0"/>
                <a:cs typeface="Calibri" panose="020F0502020204030204" pitchFamily="34" charset="0"/>
              </a:rPr>
              <a:t>.</a:t>
            </a:r>
            <a:br>
              <a:rPr lang="en-US" dirty="0" smtClean="0">
                <a:solidFill>
                  <a:schemeClr val="accent5">
                    <a:lumMod val="50000"/>
                  </a:schemeClr>
                </a:solidFill>
                <a:latin typeface="Calibri" panose="020F0502020204030204" pitchFamily="34" charset="0"/>
                <a:cs typeface="Calibri" panose="020F0502020204030204" pitchFamily="34" charset="0"/>
              </a:rPr>
            </a:br>
            <a:endParaRPr lang="en-US" dirty="0">
              <a:solidFill>
                <a:schemeClr val="accent5">
                  <a:lumMod val="50000"/>
                </a:schemeClr>
              </a:solidFill>
              <a:latin typeface="Calibri" panose="020F0502020204030204" pitchFamily="34" charset="0"/>
              <a:cs typeface="Calibri" panose="020F0502020204030204" pitchFamily="34" charset="0"/>
            </a:endParaRPr>
          </a:p>
          <a:p>
            <a:r>
              <a:rPr lang="en-US" dirty="0">
                <a:solidFill>
                  <a:schemeClr val="accent5">
                    <a:lumMod val="50000"/>
                  </a:schemeClr>
                </a:solidFill>
                <a:latin typeface="Calibri" panose="020F0502020204030204" pitchFamily="34" charset="0"/>
                <a:cs typeface="Calibri" panose="020F0502020204030204" pitchFamily="34" charset="0"/>
              </a:rPr>
              <a:t>The Division of Cannabis Control, created under the initiative, would be responsible for regulating and licensing marijuana operators and facilities and would oversee the compliance and standardization of marijuana businesses and production in Ohio.</a:t>
            </a:r>
          </a:p>
          <a:p>
            <a:endParaRPr lang="en-US" dirty="0"/>
          </a:p>
        </p:txBody>
      </p:sp>
      <p:pic>
        <p:nvPicPr>
          <p:cNvPr id="4" name="Picture 3"/>
          <p:cNvPicPr>
            <a:picLocks noChangeAspect="1"/>
          </p:cNvPicPr>
          <p:nvPr/>
        </p:nvPicPr>
        <p:blipFill>
          <a:blip r:embed="rId2"/>
          <a:stretch>
            <a:fillRect/>
          </a:stretch>
        </p:blipFill>
        <p:spPr>
          <a:xfrm>
            <a:off x="592868" y="5938066"/>
            <a:ext cx="1133954" cy="865707"/>
          </a:xfrm>
          <a:prstGeom prst="rect">
            <a:avLst/>
          </a:prstGeom>
        </p:spPr>
      </p:pic>
    </p:spTree>
    <p:extLst>
      <p:ext uri="{BB962C8B-B14F-4D97-AF65-F5344CB8AC3E}">
        <p14:creationId xmlns:p14="http://schemas.microsoft.com/office/powerpoint/2010/main" val="347253660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Hamilton County</a:t>
            </a:r>
            <a:r>
              <a:rPr lang="en-US" dirty="0" smtClean="0"/>
              <a:t/>
            </a:r>
            <a:br>
              <a:rPr lang="en-US" dirty="0" smtClean="0"/>
            </a:br>
            <a:r>
              <a:rPr lang="en-US" dirty="0" smtClean="0">
                <a:solidFill>
                  <a:srgbClr val="C00000"/>
                </a:solidFill>
              </a:rPr>
              <a:t>Issue 19 - Zoo Levy</a:t>
            </a:r>
            <a:endParaRPr lang="en-US" dirty="0">
              <a:solidFill>
                <a:srgbClr val="C00000"/>
              </a:solidFill>
            </a:endParaRPr>
          </a:p>
        </p:txBody>
      </p:sp>
      <p:sp>
        <p:nvSpPr>
          <p:cNvPr id="3" name="Text Placeholder 2"/>
          <p:cNvSpPr>
            <a:spLocks noGrp="1"/>
          </p:cNvSpPr>
          <p:nvPr>
            <p:ph type="body" idx="1"/>
          </p:nvPr>
        </p:nvSpPr>
        <p:spPr/>
        <p:txBody>
          <a:bodyPr/>
          <a:lstStyle/>
          <a:p>
            <a:r>
              <a:rPr lang="en-US" sz="2400" dirty="0">
                <a:solidFill>
                  <a:schemeClr val="accent5">
                    <a:lumMod val="50000"/>
                  </a:schemeClr>
                </a:solidFill>
                <a:latin typeface="Times New Roman" panose="02020603050405020304" pitchFamily="18" charset="0"/>
                <a:ea typeface="Calibri" panose="020F0502020204030204" pitchFamily="34" charset="0"/>
              </a:rPr>
              <a:t>This proposed 5-year levy is a renewal of an existing 5-year levy that expires at the end of 2023. </a:t>
            </a:r>
            <a:endParaRPr lang="en-US" sz="2400" dirty="0" smtClean="0">
              <a:solidFill>
                <a:schemeClr val="accent5">
                  <a:lumMod val="50000"/>
                </a:schemeClr>
              </a:solidFill>
              <a:latin typeface="Times New Roman" panose="02020603050405020304" pitchFamily="18" charset="0"/>
              <a:ea typeface="Calibri" panose="020F0502020204030204" pitchFamily="34" charset="0"/>
            </a:endParaRPr>
          </a:p>
          <a:p>
            <a:r>
              <a:rPr lang="en-US" sz="2400" dirty="0" smtClean="0">
                <a:solidFill>
                  <a:schemeClr val="accent5">
                    <a:lumMod val="50000"/>
                  </a:schemeClr>
                </a:solidFill>
                <a:latin typeface="Times New Roman" panose="02020603050405020304" pitchFamily="18" charset="0"/>
              </a:rPr>
              <a:t>Tax Levy Review Committee recommended an increase based on inflation since the last increase in 2008. However, the County Commission decided to put it on the ballot as a renewal with no increase.</a:t>
            </a:r>
          </a:p>
          <a:p>
            <a:r>
              <a:rPr lang="en-US" sz="2400" dirty="0" smtClean="0">
                <a:solidFill>
                  <a:schemeClr val="accent5">
                    <a:lumMod val="50000"/>
                  </a:schemeClr>
                </a:solidFill>
                <a:latin typeface="Times New Roman" panose="02020603050405020304" pitchFamily="18" charset="0"/>
                <a:ea typeface="Calibri" panose="020F0502020204030204" pitchFamily="34" charset="0"/>
              </a:rPr>
              <a:t>The levy will cost property owners $9.01 </a:t>
            </a:r>
            <a:r>
              <a:rPr lang="en-US" sz="2400" dirty="0">
                <a:solidFill>
                  <a:schemeClr val="accent5">
                    <a:lumMod val="50000"/>
                  </a:schemeClr>
                </a:solidFill>
                <a:latin typeface="Times New Roman" panose="02020603050405020304" pitchFamily="18" charset="0"/>
                <a:ea typeface="Calibri" panose="020F0502020204030204" pitchFamily="34" charset="0"/>
              </a:rPr>
              <a:t>for each $100,000 of the county auditor’s appraised </a:t>
            </a:r>
            <a:r>
              <a:rPr lang="en-US" sz="2400" dirty="0" smtClean="0">
                <a:solidFill>
                  <a:schemeClr val="accent5">
                    <a:lumMod val="50000"/>
                  </a:schemeClr>
                </a:solidFill>
                <a:latin typeface="Times New Roman" panose="02020603050405020304" pitchFamily="18" charset="0"/>
                <a:ea typeface="Calibri" panose="020F0502020204030204" pitchFamily="34" charset="0"/>
              </a:rPr>
              <a:t>value. </a:t>
            </a:r>
          </a:p>
          <a:p>
            <a:pPr lvl="0">
              <a:buClr>
                <a:srgbClr val="000000"/>
              </a:buClr>
            </a:pPr>
            <a:r>
              <a:rPr lang="en-US" sz="2400" dirty="0" smtClean="0">
                <a:solidFill>
                  <a:schemeClr val="accent5">
                    <a:lumMod val="50000"/>
                  </a:schemeClr>
                </a:solidFill>
                <a:latin typeface="Times New Roman" panose="02020603050405020304" pitchFamily="18" charset="0"/>
              </a:rPr>
              <a:t>The Zoo is </a:t>
            </a:r>
            <a:r>
              <a:rPr lang="en-US" sz="2400" dirty="0">
                <a:solidFill>
                  <a:schemeClr val="accent5">
                    <a:lumMod val="50000"/>
                  </a:schemeClr>
                </a:solidFill>
                <a:latin typeface="Times New Roman" panose="02020603050405020304" pitchFamily="18" charset="0"/>
              </a:rPr>
              <a:t>an amenity for local residents and an economic development driver because of its attraction of out-of-town visitors.</a:t>
            </a:r>
          </a:p>
          <a:p>
            <a:endParaRPr lang="en-US" dirty="0"/>
          </a:p>
        </p:txBody>
      </p:sp>
      <p:pic>
        <p:nvPicPr>
          <p:cNvPr id="4" name="Google Shape;385;p50" descr="Logo&#10;&#10;Description automatically generated"/>
          <p:cNvPicPr preferRelativeResize="0"/>
          <p:nvPr/>
        </p:nvPicPr>
        <p:blipFill rotWithShape="1">
          <a:blip r:embed="rId2">
            <a:alphaModFix/>
          </a:blip>
          <a:srcRect/>
          <a:stretch/>
        </p:blipFill>
        <p:spPr>
          <a:xfrm>
            <a:off x="667359" y="5766486"/>
            <a:ext cx="1095538" cy="766231"/>
          </a:xfrm>
          <a:prstGeom prst="rect">
            <a:avLst/>
          </a:prstGeom>
          <a:noFill/>
          <a:ln>
            <a:noFill/>
          </a:ln>
        </p:spPr>
      </p:pic>
    </p:spTree>
    <p:extLst>
      <p:ext uri="{BB962C8B-B14F-4D97-AF65-F5344CB8AC3E}">
        <p14:creationId xmlns:p14="http://schemas.microsoft.com/office/powerpoint/2010/main" val="387426349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Hamilton County</a:t>
            </a:r>
            <a:r>
              <a:rPr lang="en-US" dirty="0" smtClean="0"/>
              <a:t/>
            </a:r>
            <a:br>
              <a:rPr lang="en-US" dirty="0" smtClean="0"/>
            </a:br>
            <a:r>
              <a:rPr lang="en-US" dirty="0" smtClean="0">
                <a:solidFill>
                  <a:srgbClr val="C00000"/>
                </a:solidFill>
              </a:rPr>
              <a:t>Issue 20 -Public</a:t>
            </a:r>
            <a:r>
              <a:rPr lang="en-US" dirty="0" smtClean="0"/>
              <a:t> </a:t>
            </a:r>
            <a:r>
              <a:rPr lang="en-US" dirty="0" smtClean="0">
                <a:solidFill>
                  <a:srgbClr val="C00000"/>
                </a:solidFill>
              </a:rPr>
              <a:t>Library Levy</a:t>
            </a:r>
            <a:endParaRPr lang="en-US" dirty="0">
              <a:solidFill>
                <a:srgbClr val="C00000"/>
              </a:solidFill>
            </a:endParaRPr>
          </a:p>
        </p:txBody>
      </p:sp>
      <p:sp>
        <p:nvSpPr>
          <p:cNvPr id="3" name="Text Placeholder 2"/>
          <p:cNvSpPr>
            <a:spLocks noGrp="1"/>
          </p:cNvSpPr>
          <p:nvPr>
            <p:ph type="body" idx="1"/>
          </p:nvPr>
        </p:nvSpPr>
        <p:spPr/>
        <p:txBody>
          <a:bodyPr/>
          <a:lstStyle/>
          <a:p>
            <a:r>
              <a:rPr lang="en-US" dirty="0" smtClean="0">
                <a:solidFill>
                  <a:schemeClr val="accent5">
                    <a:lumMod val="50000"/>
                  </a:schemeClr>
                </a:solidFill>
              </a:rPr>
              <a:t>10-year levy is a renewal with an increase. Last renewed in 2013.</a:t>
            </a:r>
          </a:p>
          <a:p>
            <a:r>
              <a:rPr lang="en-US" dirty="0" smtClean="0">
                <a:solidFill>
                  <a:schemeClr val="accent5">
                    <a:lumMod val="50000"/>
                  </a:schemeClr>
                </a:solidFill>
              </a:rPr>
              <a:t>Used for basic operating expenses at main downtown library and 40 branches throughout county</a:t>
            </a:r>
            <a:r>
              <a:rPr lang="en-US" dirty="0">
                <a:solidFill>
                  <a:schemeClr val="accent5">
                    <a:lumMod val="50000"/>
                  </a:schemeClr>
                </a:solidFill>
              </a:rPr>
              <a:t>. Library budget is 57% from the State and 43% from local taxes</a:t>
            </a:r>
            <a:r>
              <a:rPr lang="en-US" dirty="0" smtClean="0">
                <a:solidFill>
                  <a:schemeClr val="accent5">
                    <a:lumMod val="50000"/>
                  </a:schemeClr>
                </a:solidFill>
              </a:rPr>
              <a:t>.</a:t>
            </a:r>
          </a:p>
          <a:p>
            <a:r>
              <a:rPr lang="en-US" dirty="0" smtClean="0">
                <a:solidFill>
                  <a:schemeClr val="accent5">
                    <a:lumMod val="50000"/>
                  </a:schemeClr>
                </a:solidFill>
              </a:rPr>
              <a:t>A separate levy passed in 2018 funds </a:t>
            </a:r>
            <a:r>
              <a:rPr lang="en-US" dirty="0">
                <a:solidFill>
                  <a:schemeClr val="accent5">
                    <a:lumMod val="50000"/>
                  </a:schemeClr>
                </a:solidFill>
              </a:rPr>
              <a:t>a</a:t>
            </a:r>
            <a:r>
              <a:rPr lang="en-US" dirty="0" smtClean="0">
                <a:solidFill>
                  <a:schemeClr val="accent5">
                    <a:lumMod val="50000"/>
                  </a:schemeClr>
                </a:solidFill>
              </a:rPr>
              <a:t> </a:t>
            </a:r>
            <a:r>
              <a:rPr lang="en-US" dirty="0" smtClean="0">
                <a:solidFill>
                  <a:schemeClr val="accent5">
                    <a:lumMod val="50000"/>
                  </a:schemeClr>
                </a:solidFill>
              </a:rPr>
              <a:t>major capital improvement program now underway.</a:t>
            </a:r>
          </a:p>
          <a:p>
            <a:r>
              <a:rPr lang="en-US" dirty="0" smtClean="0">
                <a:solidFill>
                  <a:schemeClr val="accent5">
                    <a:lumMod val="50000"/>
                  </a:schemeClr>
                </a:solidFill>
              </a:rPr>
              <a:t>Levy increase would add $18/</a:t>
            </a:r>
            <a:r>
              <a:rPr lang="en-US" dirty="0" err="1" smtClean="0">
                <a:solidFill>
                  <a:schemeClr val="accent5">
                    <a:lumMod val="50000"/>
                  </a:schemeClr>
                </a:solidFill>
              </a:rPr>
              <a:t>yr</a:t>
            </a:r>
            <a:r>
              <a:rPr lang="en-US" dirty="0" smtClean="0">
                <a:solidFill>
                  <a:schemeClr val="accent5">
                    <a:lumMod val="50000"/>
                  </a:schemeClr>
                </a:solidFill>
              </a:rPr>
              <a:t> per $100,000 home for </a:t>
            </a:r>
            <a:r>
              <a:rPr lang="en-US" dirty="0" smtClean="0">
                <a:solidFill>
                  <a:schemeClr val="accent5">
                    <a:lumMod val="50000"/>
                  </a:schemeClr>
                </a:solidFill>
              </a:rPr>
              <a:t>a total </a:t>
            </a:r>
            <a:r>
              <a:rPr lang="en-US" dirty="0" smtClean="0">
                <a:solidFill>
                  <a:schemeClr val="accent5">
                    <a:lumMod val="50000"/>
                  </a:schemeClr>
                </a:solidFill>
              </a:rPr>
              <a:t>of $74/</a:t>
            </a:r>
            <a:r>
              <a:rPr lang="en-US" dirty="0" err="1" smtClean="0">
                <a:solidFill>
                  <a:schemeClr val="accent5">
                    <a:lumMod val="50000"/>
                  </a:schemeClr>
                </a:solidFill>
              </a:rPr>
              <a:t>yr</a:t>
            </a:r>
            <a:r>
              <a:rPr lang="en-US" dirty="0" smtClean="0">
                <a:solidFill>
                  <a:schemeClr val="accent5">
                    <a:lumMod val="50000"/>
                  </a:schemeClr>
                </a:solidFill>
              </a:rPr>
              <a:t> for both library levies. </a:t>
            </a:r>
            <a:endParaRPr lang="en-US" dirty="0">
              <a:solidFill>
                <a:schemeClr val="accent5">
                  <a:lumMod val="50000"/>
                </a:schemeClr>
              </a:solidFill>
            </a:endParaRPr>
          </a:p>
        </p:txBody>
      </p:sp>
      <p:pic>
        <p:nvPicPr>
          <p:cNvPr id="4" name="Picture 3"/>
          <p:cNvPicPr>
            <a:picLocks noChangeAspect="1"/>
          </p:cNvPicPr>
          <p:nvPr/>
        </p:nvPicPr>
        <p:blipFill>
          <a:blip r:embed="rId2"/>
          <a:stretch>
            <a:fillRect/>
          </a:stretch>
        </p:blipFill>
        <p:spPr>
          <a:xfrm>
            <a:off x="545466" y="5792881"/>
            <a:ext cx="1097375" cy="768163"/>
          </a:xfrm>
          <a:prstGeom prst="rect">
            <a:avLst/>
          </a:prstGeom>
        </p:spPr>
      </p:pic>
    </p:spTree>
    <p:extLst>
      <p:ext uri="{BB962C8B-B14F-4D97-AF65-F5344CB8AC3E}">
        <p14:creationId xmlns:p14="http://schemas.microsoft.com/office/powerpoint/2010/main" val="227261113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2912</TotalTime>
  <Words>1164</Words>
  <Application>Microsoft Office PowerPoint</Application>
  <PresentationFormat>Widescreen</PresentationFormat>
  <Paragraphs>107</Paragraphs>
  <Slides>20</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Merriweather</vt:lpstr>
      <vt:lpstr>Noto Sans Symbols</vt:lpstr>
      <vt:lpstr>proxima-nova</vt:lpstr>
      <vt:lpstr>Times New Roman</vt:lpstr>
      <vt:lpstr>1_Office Theme</vt:lpstr>
      <vt:lpstr>2_Office Theme</vt:lpstr>
      <vt:lpstr>4_Office Theme</vt:lpstr>
      <vt:lpstr>PowerPoint Presentation</vt:lpstr>
      <vt:lpstr>PowerPoint Presentation</vt:lpstr>
      <vt:lpstr>2023 Ballot Issues</vt:lpstr>
      <vt:lpstr>Issue 1 – Reproductive Rights/Abortion</vt:lpstr>
      <vt:lpstr>Issue 1 – Reproductive Rights continued</vt:lpstr>
      <vt:lpstr>Issue 2 – Recreational Marijuana</vt:lpstr>
      <vt:lpstr>Issue 2 – Recreational Marijuana</vt:lpstr>
      <vt:lpstr>Hamilton County Issue 19 - Zoo Levy</vt:lpstr>
      <vt:lpstr>Hamilton County Issue 20 -Public Library Levy</vt:lpstr>
      <vt:lpstr>Cincinnati Issue 22 -Sale of Railroad</vt:lpstr>
      <vt:lpstr>Issue 22 – Railroad Sale Pros</vt:lpstr>
      <vt:lpstr>Issue 22 – Railroad Sale Cons</vt:lpstr>
      <vt:lpstr>Cincinnnati Issue 23  Miscellaneous City Charter Changes</vt:lpstr>
      <vt:lpstr>Issue 23 Miscellaneous City Charter Changes</vt:lpstr>
      <vt:lpstr>Cincinnati  Issue 24 – Funding Affordable Housing</vt:lpstr>
      <vt:lpstr>Issue 24 - Affordable Housing Pros</vt:lpstr>
      <vt:lpstr>Issue 24 - Affordable Housing Cons</vt:lpstr>
      <vt:lpstr>November 7, 2023 Election Timeline</vt:lpstr>
      <vt:lpstr>New ID Requirements</vt:lpstr>
      <vt:lpstr>Be Prepared – Vote Informed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JrBrownP</dc:creator>
  <cp:lastModifiedBy>JrBrownP</cp:lastModifiedBy>
  <cp:revision>43</cp:revision>
  <dcterms:created xsi:type="dcterms:W3CDTF">2023-09-05T12:58:40Z</dcterms:created>
  <dcterms:modified xsi:type="dcterms:W3CDTF">2023-09-13T13:58:13Z</dcterms:modified>
</cp:coreProperties>
</file>